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0" r:id="rId2"/>
  </p:sldMasterIdLst>
  <p:notesMasterIdLst>
    <p:notesMasterId r:id="rId41"/>
  </p:notesMasterIdLst>
  <p:sldIdLst>
    <p:sldId id="256" r:id="rId3"/>
    <p:sldId id="330" r:id="rId4"/>
    <p:sldId id="346" r:id="rId5"/>
    <p:sldId id="341" r:id="rId6"/>
    <p:sldId id="342" r:id="rId7"/>
    <p:sldId id="353" r:id="rId8"/>
    <p:sldId id="343" r:id="rId9"/>
    <p:sldId id="344" r:id="rId10"/>
    <p:sldId id="347" r:id="rId11"/>
    <p:sldId id="350" r:id="rId12"/>
    <p:sldId id="349" r:id="rId13"/>
    <p:sldId id="356" r:id="rId14"/>
    <p:sldId id="355" r:id="rId15"/>
    <p:sldId id="425" r:id="rId16"/>
    <p:sldId id="423" r:id="rId17"/>
    <p:sldId id="357" r:id="rId18"/>
    <p:sldId id="395" r:id="rId19"/>
    <p:sldId id="419" r:id="rId20"/>
    <p:sldId id="420" r:id="rId21"/>
    <p:sldId id="418" r:id="rId22"/>
    <p:sldId id="402" r:id="rId23"/>
    <p:sldId id="424" r:id="rId24"/>
    <p:sldId id="400" r:id="rId25"/>
    <p:sldId id="401" r:id="rId26"/>
    <p:sldId id="421" r:id="rId27"/>
    <p:sldId id="405" r:id="rId28"/>
    <p:sldId id="407" r:id="rId29"/>
    <p:sldId id="422" r:id="rId30"/>
    <p:sldId id="406" r:id="rId31"/>
    <p:sldId id="408" r:id="rId32"/>
    <p:sldId id="412" r:id="rId33"/>
    <p:sldId id="409" r:id="rId34"/>
    <p:sldId id="410" r:id="rId35"/>
    <p:sldId id="393" r:id="rId36"/>
    <p:sldId id="426" r:id="rId37"/>
    <p:sldId id="398" r:id="rId38"/>
    <p:sldId id="269" r:id="rId39"/>
    <p:sldId id="258" r:id="rId4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75437F-E322-4463-BB3A-03088D5D6576}" v="23" dt="2026-04-07T22:29:37.488"/>
    <p1510:client id="{E31BFCD1-9FF1-4254-A810-9FFB0AEEF463}" v="12" dt="2026-04-08T13:51:27.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928"/>
  </p:normalViewPr>
  <p:slideViewPr>
    <p:cSldViewPr snapToGrid="0" snapToObjects="1">
      <p:cViewPr varScale="1">
        <p:scale>
          <a:sx n="111" d="100"/>
          <a:sy n="111" d="100"/>
        </p:scale>
        <p:origin x="59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Carey" userId="91c95b60-46d3-4a85-99ec-deb28e77848d" providerId="ADAL" clId="{7FA884E2-E465-46F6-A5D6-22A1A7033C8F}"/>
    <pc:docChg chg="custSel modSld">
      <pc:chgData name="Kevin Carey" userId="91c95b60-46d3-4a85-99ec-deb28e77848d" providerId="ADAL" clId="{7FA884E2-E465-46F6-A5D6-22A1A7033C8F}" dt="2026-04-07T22:28:47.132" v="46" actId="20577"/>
      <pc:docMkLst>
        <pc:docMk/>
      </pc:docMkLst>
      <pc:sldChg chg="modSp mod">
        <pc:chgData name="Kevin Carey" userId="91c95b60-46d3-4a85-99ec-deb28e77848d" providerId="ADAL" clId="{7FA884E2-E465-46F6-A5D6-22A1A7033C8F}" dt="2026-04-07T22:28:47.132" v="46" actId="20577"/>
        <pc:sldMkLst>
          <pc:docMk/>
          <pc:sldMk cId="704975613" sldId="393"/>
        </pc:sldMkLst>
        <pc:spChg chg="mod">
          <ac:chgData name="Kevin Carey" userId="91c95b60-46d3-4a85-99ec-deb28e77848d" providerId="ADAL" clId="{7FA884E2-E465-46F6-A5D6-22A1A7033C8F}" dt="2026-04-07T22:28:47.132" v="46" actId="20577"/>
          <ac:spMkLst>
            <pc:docMk/>
            <pc:sldMk cId="704975613" sldId="393"/>
            <ac:spMk id="7" creationId="{93C0E1AE-C0A9-0882-A8B3-06AD65B007C6}"/>
          </ac:spMkLst>
        </pc:spChg>
      </pc:sldChg>
    </pc:docChg>
  </pc:docChgLst>
  <pc:docChgLst>
    <pc:chgData name="Kevin Carey" userId="91c95b60-46d3-4a85-99ec-deb28e77848d" providerId="ADAL" clId="{0F738957-BA6D-4D8D-90D6-8ADE1DBD42F9}"/>
    <pc:docChg chg="undo custSel addSld delSld modSld">
      <pc:chgData name="Kevin Carey" userId="91c95b60-46d3-4a85-99ec-deb28e77848d" providerId="ADAL" clId="{0F738957-BA6D-4D8D-90D6-8ADE1DBD42F9}" dt="2026-04-08T13:51:49.890" v="433" actId="20577"/>
      <pc:docMkLst>
        <pc:docMk/>
      </pc:docMkLst>
      <pc:sldChg chg="modSp mod">
        <pc:chgData name="Kevin Carey" userId="91c95b60-46d3-4a85-99ec-deb28e77848d" providerId="ADAL" clId="{0F738957-BA6D-4D8D-90D6-8ADE1DBD42F9}" dt="2026-04-08T13:51:49.890" v="433" actId="20577"/>
        <pc:sldMkLst>
          <pc:docMk/>
          <pc:sldMk cId="1511997244" sldId="355"/>
        </pc:sldMkLst>
        <pc:spChg chg="mod">
          <ac:chgData name="Kevin Carey" userId="91c95b60-46d3-4a85-99ec-deb28e77848d" providerId="ADAL" clId="{0F738957-BA6D-4D8D-90D6-8ADE1DBD42F9}" dt="2026-04-08T13:51:49.890" v="433" actId="20577"/>
          <ac:spMkLst>
            <pc:docMk/>
            <pc:sldMk cId="1511997244" sldId="355"/>
            <ac:spMk id="6" creationId="{6B073414-1F40-6019-9C43-954A6F47B1DD}"/>
          </ac:spMkLst>
        </pc:spChg>
      </pc:sldChg>
      <pc:sldChg chg="modSp mod">
        <pc:chgData name="Kevin Carey" userId="91c95b60-46d3-4a85-99ec-deb28e77848d" providerId="ADAL" clId="{0F738957-BA6D-4D8D-90D6-8ADE1DBD42F9}" dt="2026-04-08T13:45:02.728" v="340" actId="20577"/>
        <pc:sldMkLst>
          <pc:docMk/>
          <pc:sldMk cId="704975613" sldId="393"/>
        </pc:sldMkLst>
        <pc:spChg chg="mod">
          <ac:chgData name="Kevin Carey" userId="91c95b60-46d3-4a85-99ec-deb28e77848d" providerId="ADAL" clId="{0F738957-BA6D-4D8D-90D6-8ADE1DBD42F9}" dt="2026-04-08T13:45:02.728" v="340" actId="20577"/>
          <ac:spMkLst>
            <pc:docMk/>
            <pc:sldMk cId="704975613" sldId="393"/>
            <ac:spMk id="7" creationId="{93C0E1AE-C0A9-0882-A8B3-06AD65B007C6}"/>
          </ac:spMkLst>
        </pc:spChg>
      </pc:sldChg>
      <pc:sldChg chg="modSp mod">
        <pc:chgData name="Kevin Carey" userId="91c95b60-46d3-4a85-99ec-deb28e77848d" providerId="ADAL" clId="{0F738957-BA6D-4D8D-90D6-8ADE1DBD42F9}" dt="2026-04-08T13:35:21.184" v="12" actId="113"/>
        <pc:sldMkLst>
          <pc:docMk/>
          <pc:sldMk cId="120509352" sldId="405"/>
        </pc:sldMkLst>
        <pc:spChg chg="mod">
          <ac:chgData name="Kevin Carey" userId="91c95b60-46d3-4a85-99ec-deb28e77848d" providerId="ADAL" clId="{0F738957-BA6D-4D8D-90D6-8ADE1DBD42F9}" dt="2026-04-08T13:35:21.184" v="12" actId="113"/>
          <ac:spMkLst>
            <pc:docMk/>
            <pc:sldMk cId="120509352" sldId="405"/>
            <ac:spMk id="6" creationId="{22193B06-2588-6BFB-38D9-AA02103B0CB3}"/>
          </ac:spMkLst>
        </pc:spChg>
      </pc:sldChg>
      <pc:sldChg chg="modSp del mod">
        <pc:chgData name="Kevin Carey" userId="91c95b60-46d3-4a85-99ec-deb28e77848d" providerId="ADAL" clId="{0F738957-BA6D-4D8D-90D6-8ADE1DBD42F9}" dt="2026-04-08T13:41:47.553" v="312" actId="2696"/>
        <pc:sldMkLst>
          <pc:docMk/>
          <pc:sldMk cId="1540894936" sldId="411"/>
        </pc:sldMkLst>
        <pc:spChg chg="mod">
          <ac:chgData name="Kevin Carey" userId="91c95b60-46d3-4a85-99ec-deb28e77848d" providerId="ADAL" clId="{0F738957-BA6D-4D8D-90D6-8ADE1DBD42F9}" dt="2026-04-08T13:40:22.275" v="295" actId="21"/>
          <ac:spMkLst>
            <pc:docMk/>
            <pc:sldMk cId="1540894936" sldId="411"/>
            <ac:spMk id="7" creationId="{39E0B78B-B20F-CC69-292C-3B64A381CFD3}"/>
          </ac:spMkLst>
        </pc:spChg>
      </pc:sldChg>
      <pc:sldChg chg="modSp mod">
        <pc:chgData name="Kevin Carey" userId="91c95b60-46d3-4a85-99ec-deb28e77848d" providerId="ADAL" clId="{0F738957-BA6D-4D8D-90D6-8ADE1DBD42F9}" dt="2026-04-08T13:29:47.884" v="11" actId="20577"/>
        <pc:sldMkLst>
          <pc:docMk/>
          <pc:sldMk cId="3744071223" sldId="419"/>
        </pc:sldMkLst>
        <pc:spChg chg="mod">
          <ac:chgData name="Kevin Carey" userId="91c95b60-46d3-4a85-99ec-deb28e77848d" providerId="ADAL" clId="{0F738957-BA6D-4D8D-90D6-8ADE1DBD42F9}" dt="2026-04-08T13:29:47.884" v="11" actId="20577"/>
          <ac:spMkLst>
            <pc:docMk/>
            <pc:sldMk cId="3744071223" sldId="419"/>
            <ac:spMk id="6" creationId="{63268A64-32B7-8D5E-D486-0DEEC9E87590}"/>
          </ac:spMkLst>
        </pc:spChg>
      </pc:sldChg>
      <pc:sldChg chg="modSp mod">
        <pc:chgData name="Kevin Carey" userId="91c95b60-46d3-4a85-99ec-deb28e77848d" providerId="ADAL" clId="{0F738957-BA6D-4D8D-90D6-8ADE1DBD42F9}" dt="2026-04-08T13:36:42.421" v="46" actId="20577"/>
        <pc:sldMkLst>
          <pc:docMk/>
          <pc:sldMk cId="4028583471" sldId="422"/>
        </pc:sldMkLst>
        <pc:spChg chg="mod">
          <ac:chgData name="Kevin Carey" userId="91c95b60-46d3-4a85-99ec-deb28e77848d" providerId="ADAL" clId="{0F738957-BA6D-4D8D-90D6-8ADE1DBD42F9}" dt="2026-04-08T13:36:42.421" v="46" actId="20577"/>
          <ac:spMkLst>
            <pc:docMk/>
            <pc:sldMk cId="4028583471" sldId="422"/>
            <ac:spMk id="6" creationId="{228F32C2-AF20-CB73-617C-55EDE4ADDD44}"/>
          </ac:spMkLst>
        </pc:spChg>
      </pc:sldChg>
      <pc:sldChg chg="modSp add mod">
        <pc:chgData name="Kevin Carey" userId="91c95b60-46d3-4a85-99ec-deb28e77848d" providerId="ADAL" clId="{0F738957-BA6D-4D8D-90D6-8ADE1DBD42F9}" dt="2026-04-08T13:44:27.445" v="333" actId="6549"/>
        <pc:sldMkLst>
          <pc:docMk/>
          <pc:sldMk cId="113144447" sldId="426"/>
        </pc:sldMkLst>
        <pc:spChg chg="mod">
          <ac:chgData name="Kevin Carey" userId="91c95b60-46d3-4a85-99ec-deb28e77848d" providerId="ADAL" clId="{0F738957-BA6D-4D8D-90D6-8ADE1DBD42F9}" dt="2026-04-08T13:44:27.445" v="333" actId="6549"/>
          <ac:spMkLst>
            <pc:docMk/>
            <pc:sldMk cId="113144447" sldId="426"/>
            <ac:spMk id="7" creationId="{E5AA4633-A69C-BDA4-65FD-EAC716A3AC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804" cy="462906"/>
          </a:xfrm>
          <a:prstGeom prst="rect">
            <a:avLst/>
          </a:prstGeom>
        </p:spPr>
        <p:txBody>
          <a:bodyPr vert="horz" lIns="90572" tIns="45285" rIns="90572" bIns="45285" rtlCol="0"/>
          <a:lstStyle>
            <a:lvl1pPr algn="l">
              <a:defRPr sz="1200"/>
            </a:lvl1pPr>
          </a:lstStyle>
          <a:p>
            <a:endParaRPr lang="en-US"/>
          </a:p>
        </p:txBody>
      </p:sp>
      <p:sp>
        <p:nvSpPr>
          <p:cNvPr id="3" name="Date Placeholder 2"/>
          <p:cNvSpPr>
            <a:spLocks noGrp="1"/>
          </p:cNvSpPr>
          <p:nvPr>
            <p:ph type="dt" idx="1"/>
          </p:nvPr>
        </p:nvSpPr>
        <p:spPr>
          <a:xfrm>
            <a:off x="3936701" y="1"/>
            <a:ext cx="3011804" cy="462906"/>
          </a:xfrm>
          <a:prstGeom prst="rect">
            <a:avLst/>
          </a:prstGeom>
        </p:spPr>
        <p:txBody>
          <a:bodyPr vert="horz" lIns="90572" tIns="45285" rIns="90572" bIns="45285" rtlCol="0"/>
          <a:lstStyle>
            <a:lvl1pPr algn="r">
              <a:defRPr sz="1200"/>
            </a:lvl1pPr>
          </a:lstStyle>
          <a:p>
            <a:fld id="{0B2F1BF5-F3B3-46E5-B4F4-080793485583}" type="datetimeFigureOut">
              <a:rPr lang="en-US" smtClean="0"/>
              <a:t>4/8/2026</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0572" tIns="45285" rIns="90572" bIns="45285" rtlCol="0" anchor="ctr"/>
          <a:lstStyle/>
          <a:p>
            <a:endParaRPr lang="en-US"/>
          </a:p>
        </p:txBody>
      </p:sp>
      <p:sp>
        <p:nvSpPr>
          <p:cNvPr id="5" name="Notes Placeholder 4"/>
          <p:cNvSpPr>
            <a:spLocks noGrp="1"/>
          </p:cNvSpPr>
          <p:nvPr>
            <p:ph type="body" sz="quarter" idx="3"/>
          </p:nvPr>
        </p:nvSpPr>
        <p:spPr>
          <a:xfrm>
            <a:off x="695636" y="4444842"/>
            <a:ext cx="5558804" cy="3637118"/>
          </a:xfrm>
          <a:prstGeom prst="rect">
            <a:avLst/>
          </a:prstGeom>
        </p:spPr>
        <p:txBody>
          <a:bodyPr vert="horz" lIns="90572" tIns="45285" rIns="90572" bIns="452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172"/>
            <a:ext cx="3011804" cy="462906"/>
          </a:xfrm>
          <a:prstGeom prst="rect">
            <a:avLst/>
          </a:prstGeom>
        </p:spPr>
        <p:txBody>
          <a:bodyPr vert="horz" lIns="90572" tIns="45285" rIns="90572" bIns="45285" rtlCol="0" anchor="b"/>
          <a:lstStyle>
            <a:lvl1pPr algn="l">
              <a:defRPr sz="1200"/>
            </a:lvl1pPr>
          </a:lstStyle>
          <a:p>
            <a:endParaRPr lang="en-US"/>
          </a:p>
        </p:txBody>
      </p:sp>
      <p:sp>
        <p:nvSpPr>
          <p:cNvPr id="7" name="Slide Number Placeholder 6"/>
          <p:cNvSpPr>
            <a:spLocks noGrp="1"/>
          </p:cNvSpPr>
          <p:nvPr>
            <p:ph type="sldNum" sz="quarter" idx="5"/>
          </p:nvPr>
        </p:nvSpPr>
        <p:spPr>
          <a:xfrm>
            <a:off x="3936701" y="8773172"/>
            <a:ext cx="3011804" cy="462906"/>
          </a:xfrm>
          <a:prstGeom prst="rect">
            <a:avLst/>
          </a:prstGeom>
        </p:spPr>
        <p:txBody>
          <a:bodyPr vert="horz" lIns="90572" tIns="45285" rIns="90572" bIns="45285" rtlCol="0" anchor="b"/>
          <a:lstStyle>
            <a:lvl1pPr algn="r">
              <a:defRPr sz="1200"/>
            </a:lvl1pPr>
          </a:lstStyle>
          <a:p>
            <a:fld id="{71C05D39-9B7B-4688-A9BC-129018AA8989}" type="slidenum">
              <a:rPr lang="en-US" smtClean="0"/>
              <a:t>‹#›</a:t>
            </a:fld>
            <a:endParaRPr lang="en-US"/>
          </a:p>
        </p:txBody>
      </p:sp>
    </p:spTree>
    <p:extLst>
      <p:ext uri="{BB962C8B-B14F-4D97-AF65-F5344CB8AC3E}">
        <p14:creationId xmlns:p14="http://schemas.microsoft.com/office/powerpoint/2010/main" val="195317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14DF-C70D-BE4D-969B-3BC7D0642A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AFCB3E-6D25-8948-ACD2-6C83A4210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CFDAEB-1E7E-2047-B7FF-E4D8D78F6B55}"/>
              </a:ext>
            </a:extLst>
          </p:cNvPr>
          <p:cNvSpPr>
            <a:spLocks noGrp="1"/>
          </p:cNvSpPr>
          <p:nvPr>
            <p:ph type="dt" sz="half" idx="10"/>
          </p:nvPr>
        </p:nvSpPr>
        <p:spPr/>
        <p:txBody>
          <a:bodyPr/>
          <a:lstStyle/>
          <a:p>
            <a:fld id="{343C32D0-5641-4E9C-9707-60730F4D0A99}" type="datetime1">
              <a:rPr lang="en-US" smtClean="0"/>
              <a:t>4/8/2026</a:t>
            </a:fld>
            <a:endParaRPr lang="en-US"/>
          </a:p>
        </p:txBody>
      </p:sp>
      <p:sp>
        <p:nvSpPr>
          <p:cNvPr id="5" name="Footer Placeholder 4">
            <a:extLst>
              <a:ext uri="{FF2B5EF4-FFF2-40B4-BE49-F238E27FC236}">
                <a16:creationId xmlns:a16="http://schemas.microsoft.com/office/drawing/2014/main" id="{B44ADBCD-F79F-BA41-8AA7-0311DADD5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6B935-0983-E744-9CC1-CDEEE260DAD5}"/>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383122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075D-DD96-3040-A578-3F61F58F5F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4AE0A6-654D-8A4C-BE04-2C8B6EE49F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A310B-F2B7-9847-8803-F1C450BDB9A8}"/>
              </a:ext>
            </a:extLst>
          </p:cNvPr>
          <p:cNvSpPr>
            <a:spLocks noGrp="1"/>
          </p:cNvSpPr>
          <p:nvPr>
            <p:ph type="dt" sz="half" idx="10"/>
          </p:nvPr>
        </p:nvSpPr>
        <p:spPr/>
        <p:txBody>
          <a:bodyPr/>
          <a:lstStyle/>
          <a:p>
            <a:fld id="{699CFEFF-08E7-47BD-8987-FAAFD26F3219}" type="datetime1">
              <a:rPr lang="en-US" smtClean="0"/>
              <a:t>4/8/2026</a:t>
            </a:fld>
            <a:endParaRPr lang="en-US"/>
          </a:p>
        </p:txBody>
      </p:sp>
      <p:sp>
        <p:nvSpPr>
          <p:cNvPr id="5" name="Footer Placeholder 4">
            <a:extLst>
              <a:ext uri="{FF2B5EF4-FFF2-40B4-BE49-F238E27FC236}">
                <a16:creationId xmlns:a16="http://schemas.microsoft.com/office/drawing/2014/main" id="{9AD27ACC-DF1C-AB4F-9A97-F5C483735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0D255-86C8-7642-8567-3EE963825204}"/>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338546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FEA2CF-8676-3D4E-AB52-2D424D967B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17388E-4E05-C843-801A-49A39E1718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4031E-1104-9948-B8B5-FEE400BBF840}"/>
              </a:ext>
            </a:extLst>
          </p:cNvPr>
          <p:cNvSpPr>
            <a:spLocks noGrp="1"/>
          </p:cNvSpPr>
          <p:nvPr>
            <p:ph type="dt" sz="half" idx="10"/>
          </p:nvPr>
        </p:nvSpPr>
        <p:spPr/>
        <p:txBody>
          <a:bodyPr/>
          <a:lstStyle/>
          <a:p>
            <a:fld id="{3AF755C4-648F-478C-8C15-15F6DC1E1F2C}" type="datetime1">
              <a:rPr lang="en-US" smtClean="0"/>
              <a:t>4/8/2026</a:t>
            </a:fld>
            <a:endParaRPr lang="en-US"/>
          </a:p>
        </p:txBody>
      </p:sp>
      <p:sp>
        <p:nvSpPr>
          <p:cNvPr id="5" name="Footer Placeholder 4">
            <a:extLst>
              <a:ext uri="{FF2B5EF4-FFF2-40B4-BE49-F238E27FC236}">
                <a16:creationId xmlns:a16="http://schemas.microsoft.com/office/drawing/2014/main" id="{450B1E84-75D1-B84A-AD5B-84C1E74C0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599AB-8ECC-6346-8C4A-2ED751DF0822}"/>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422258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2D51-639A-1744-894B-16A6110EE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DCF12-9507-0441-A826-0C293C261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FDCB89-DBA6-8047-A881-8CE113A03AE7}"/>
              </a:ext>
            </a:extLst>
          </p:cNvPr>
          <p:cNvSpPr>
            <a:spLocks noGrp="1"/>
          </p:cNvSpPr>
          <p:nvPr>
            <p:ph type="dt" sz="half" idx="10"/>
          </p:nvPr>
        </p:nvSpPr>
        <p:spPr/>
        <p:txBody>
          <a:bodyPr/>
          <a:lstStyle/>
          <a:p>
            <a:fld id="{F7495D1E-0701-D542-9DF7-DC86D83E5D21}" type="datetimeFigureOut">
              <a:rPr lang="en-US" smtClean="0"/>
              <a:t>4/8/2026</a:t>
            </a:fld>
            <a:endParaRPr lang="en-US"/>
          </a:p>
        </p:txBody>
      </p:sp>
      <p:sp>
        <p:nvSpPr>
          <p:cNvPr id="5" name="Footer Placeholder 4">
            <a:extLst>
              <a:ext uri="{FF2B5EF4-FFF2-40B4-BE49-F238E27FC236}">
                <a16:creationId xmlns:a16="http://schemas.microsoft.com/office/drawing/2014/main" id="{4C49B984-1593-154B-AAF6-EBC831307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89061-3B04-9146-862E-2AA9F591F33B}"/>
              </a:ext>
            </a:extLst>
          </p:cNvPr>
          <p:cNvSpPr>
            <a:spLocks noGrp="1"/>
          </p:cNvSpPr>
          <p:nvPr>
            <p:ph type="sldNum" sz="quarter" idx="12"/>
          </p:nvPr>
        </p:nvSpPr>
        <p:spPr/>
        <p:txBody>
          <a:bodyPr/>
          <a:lstStyle/>
          <a:p>
            <a:fld id="{7CBFA980-51AA-374F-A347-D183E999EF5A}" type="slidenum">
              <a:rPr lang="en-US" smtClean="0"/>
              <a:t>‹#›</a:t>
            </a:fld>
            <a:endParaRPr lang="en-US"/>
          </a:p>
        </p:txBody>
      </p:sp>
    </p:spTree>
    <p:extLst>
      <p:ext uri="{BB962C8B-B14F-4D97-AF65-F5344CB8AC3E}">
        <p14:creationId xmlns:p14="http://schemas.microsoft.com/office/powerpoint/2010/main" val="1488531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CBAC-8312-114D-8F7C-76B11A3C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37FDC-C5CD-F046-A622-7842E37C9B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2625A-BF2D-404E-908F-96C3E8DA321E}"/>
              </a:ext>
            </a:extLst>
          </p:cNvPr>
          <p:cNvSpPr>
            <a:spLocks noGrp="1"/>
          </p:cNvSpPr>
          <p:nvPr>
            <p:ph type="dt" sz="half" idx="10"/>
          </p:nvPr>
        </p:nvSpPr>
        <p:spPr/>
        <p:txBody>
          <a:bodyPr/>
          <a:lstStyle/>
          <a:p>
            <a:fld id="{F7495D1E-0701-D542-9DF7-DC86D83E5D21}" type="datetimeFigureOut">
              <a:rPr lang="en-US" smtClean="0"/>
              <a:t>4/8/2026</a:t>
            </a:fld>
            <a:endParaRPr lang="en-US"/>
          </a:p>
        </p:txBody>
      </p:sp>
      <p:sp>
        <p:nvSpPr>
          <p:cNvPr id="5" name="Footer Placeholder 4">
            <a:extLst>
              <a:ext uri="{FF2B5EF4-FFF2-40B4-BE49-F238E27FC236}">
                <a16:creationId xmlns:a16="http://schemas.microsoft.com/office/drawing/2014/main" id="{FEB7EF1A-BE66-684F-9AB6-AAA3C3192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7B208-4299-0B43-B64F-3A0EE72A77A3}"/>
              </a:ext>
            </a:extLst>
          </p:cNvPr>
          <p:cNvSpPr>
            <a:spLocks noGrp="1"/>
          </p:cNvSpPr>
          <p:nvPr>
            <p:ph type="sldNum" sz="quarter" idx="12"/>
          </p:nvPr>
        </p:nvSpPr>
        <p:spPr/>
        <p:txBody>
          <a:bodyPr/>
          <a:lstStyle/>
          <a:p>
            <a:fld id="{7CBFA980-51AA-374F-A347-D183E999EF5A}" type="slidenum">
              <a:rPr lang="en-US" smtClean="0"/>
              <a:t>‹#›</a:t>
            </a:fld>
            <a:endParaRPr lang="en-US"/>
          </a:p>
        </p:txBody>
      </p:sp>
    </p:spTree>
    <p:extLst>
      <p:ext uri="{BB962C8B-B14F-4D97-AF65-F5344CB8AC3E}">
        <p14:creationId xmlns:p14="http://schemas.microsoft.com/office/powerpoint/2010/main" val="97697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D6F-FF49-C84F-B1B5-BDEF4A6DD2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A5CD73-EACC-CD4B-889F-32A1B32227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716EFE-F8F9-744F-A253-8E2D4E3A90BF}"/>
              </a:ext>
            </a:extLst>
          </p:cNvPr>
          <p:cNvSpPr>
            <a:spLocks noGrp="1"/>
          </p:cNvSpPr>
          <p:nvPr>
            <p:ph type="dt" sz="half" idx="10"/>
          </p:nvPr>
        </p:nvSpPr>
        <p:spPr/>
        <p:txBody>
          <a:bodyPr/>
          <a:lstStyle/>
          <a:p>
            <a:fld id="{F7495D1E-0701-D542-9DF7-DC86D83E5D21}" type="datetimeFigureOut">
              <a:rPr lang="en-US" smtClean="0"/>
              <a:t>4/8/2026</a:t>
            </a:fld>
            <a:endParaRPr lang="en-US"/>
          </a:p>
        </p:txBody>
      </p:sp>
      <p:sp>
        <p:nvSpPr>
          <p:cNvPr id="5" name="Footer Placeholder 4">
            <a:extLst>
              <a:ext uri="{FF2B5EF4-FFF2-40B4-BE49-F238E27FC236}">
                <a16:creationId xmlns:a16="http://schemas.microsoft.com/office/drawing/2014/main" id="{C6DF0CE5-FE4A-AF48-9DC5-A3DB52C89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A39A9-A230-6241-A1C6-D1D510B5C7E8}"/>
              </a:ext>
            </a:extLst>
          </p:cNvPr>
          <p:cNvSpPr>
            <a:spLocks noGrp="1"/>
          </p:cNvSpPr>
          <p:nvPr>
            <p:ph type="sldNum" sz="quarter" idx="12"/>
          </p:nvPr>
        </p:nvSpPr>
        <p:spPr/>
        <p:txBody>
          <a:bodyPr/>
          <a:lstStyle/>
          <a:p>
            <a:fld id="{7CBFA980-51AA-374F-A347-D183E999EF5A}" type="slidenum">
              <a:rPr lang="en-US" smtClean="0"/>
              <a:t>‹#›</a:t>
            </a:fld>
            <a:endParaRPr lang="en-US"/>
          </a:p>
        </p:txBody>
      </p:sp>
    </p:spTree>
    <p:extLst>
      <p:ext uri="{BB962C8B-B14F-4D97-AF65-F5344CB8AC3E}">
        <p14:creationId xmlns:p14="http://schemas.microsoft.com/office/powerpoint/2010/main" val="18496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3D16-3DE0-A844-85E5-B6855C8455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6585A-D1B7-F941-98DA-A2D6F383A0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B8178-4EFD-B54C-8C77-057945F7FE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128EB-400C-9243-9E4B-7231BEBF717F}"/>
              </a:ext>
            </a:extLst>
          </p:cNvPr>
          <p:cNvSpPr>
            <a:spLocks noGrp="1"/>
          </p:cNvSpPr>
          <p:nvPr>
            <p:ph type="dt" sz="half" idx="10"/>
          </p:nvPr>
        </p:nvSpPr>
        <p:spPr/>
        <p:txBody>
          <a:bodyPr/>
          <a:lstStyle/>
          <a:p>
            <a:fld id="{F7495D1E-0701-D542-9DF7-DC86D83E5D21}" type="datetimeFigureOut">
              <a:rPr lang="en-US" smtClean="0"/>
              <a:t>4/8/2026</a:t>
            </a:fld>
            <a:endParaRPr lang="en-US"/>
          </a:p>
        </p:txBody>
      </p:sp>
      <p:sp>
        <p:nvSpPr>
          <p:cNvPr id="6" name="Footer Placeholder 5">
            <a:extLst>
              <a:ext uri="{FF2B5EF4-FFF2-40B4-BE49-F238E27FC236}">
                <a16:creationId xmlns:a16="http://schemas.microsoft.com/office/drawing/2014/main" id="{1E03C695-37A1-A34F-9667-FD4CDC48A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CC2018-5AD7-374B-8255-DB298AADEA01}"/>
              </a:ext>
            </a:extLst>
          </p:cNvPr>
          <p:cNvSpPr>
            <a:spLocks noGrp="1"/>
          </p:cNvSpPr>
          <p:nvPr>
            <p:ph type="sldNum" sz="quarter" idx="12"/>
          </p:nvPr>
        </p:nvSpPr>
        <p:spPr/>
        <p:txBody>
          <a:bodyPr/>
          <a:lstStyle/>
          <a:p>
            <a:fld id="{7CBFA980-51AA-374F-A347-D183E999EF5A}" type="slidenum">
              <a:rPr lang="en-US" smtClean="0"/>
              <a:t>‹#›</a:t>
            </a:fld>
            <a:endParaRPr lang="en-US"/>
          </a:p>
        </p:txBody>
      </p:sp>
    </p:spTree>
    <p:extLst>
      <p:ext uri="{BB962C8B-B14F-4D97-AF65-F5344CB8AC3E}">
        <p14:creationId xmlns:p14="http://schemas.microsoft.com/office/powerpoint/2010/main" val="374110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F017-A5F4-D84D-92E2-96904702BE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7C239F-C4C1-C343-821E-83FA3EC4B6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277CF4-87E5-594C-B8BE-F5AC2A1FD3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393A8D-823C-D64E-8690-13789E848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B32295-AE9E-2845-BFDA-538B41DFEE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0C26B6-7FDE-5243-8434-2B8F3B20BC80}"/>
              </a:ext>
            </a:extLst>
          </p:cNvPr>
          <p:cNvSpPr>
            <a:spLocks noGrp="1"/>
          </p:cNvSpPr>
          <p:nvPr>
            <p:ph type="dt" sz="half" idx="10"/>
          </p:nvPr>
        </p:nvSpPr>
        <p:spPr/>
        <p:txBody>
          <a:bodyPr/>
          <a:lstStyle/>
          <a:p>
            <a:fld id="{F7495D1E-0701-D542-9DF7-DC86D83E5D21}" type="datetimeFigureOut">
              <a:rPr lang="en-US" smtClean="0"/>
              <a:t>4/8/2026</a:t>
            </a:fld>
            <a:endParaRPr lang="en-US"/>
          </a:p>
        </p:txBody>
      </p:sp>
      <p:sp>
        <p:nvSpPr>
          <p:cNvPr id="8" name="Footer Placeholder 7">
            <a:extLst>
              <a:ext uri="{FF2B5EF4-FFF2-40B4-BE49-F238E27FC236}">
                <a16:creationId xmlns:a16="http://schemas.microsoft.com/office/drawing/2014/main" id="{2203E883-3617-B449-96C5-2254CF51D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3A999F-F7D5-BD45-9A8A-7C98BA4D4216}"/>
              </a:ext>
            </a:extLst>
          </p:cNvPr>
          <p:cNvSpPr>
            <a:spLocks noGrp="1"/>
          </p:cNvSpPr>
          <p:nvPr>
            <p:ph type="sldNum" sz="quarter" idx="12"/>
          </p:nvPr>
        </p:nvSpPr>
        <p:spPr/>
        <p:txBody>
          <a:bodyPr/>
          <a:lstStyle/>
          <a:p>
            <a:fld id="{7CBFA980-51AA-374F-A347-D183E999EF5A}" type="slidenum">
              <a:rPr lang="en-US" smtClean="0"/>
              <a:t>‹#›</a:t>
            </a:fld>
            <a:endParaRPr lang="en-US"/>
          </a:p>
        </p:txBody>
      </p:sp>
    </p:spTree>
    <p:extLst>
      <p:ext uri="{BB962C8B-B14F-4D97-AF65-F5344CB8AC3E}">
        <p14:creationId xmlns:p14="http://schemas.microsoft.com/office/powerpoint/2010/main" val="2225765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E3B1-963A-6245-982B-3E869B1D6A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901C7-0321-B542-BB9C-323D4D911201}"/>
              </a:ext>
            </a:extLst>
          </p:cNvPr>
          <p:cNvSpPr>
            <a:spLocks noGrp="1"/>
          </p:cNvSpPr>
          <p:nvPr>
            <p:ph type="dt" sz="half" idx="10"/>
          </p:nvPr>
        </p:nvSpPr>
        <p:spPr/>
        <p:txBody>
          <a:bodyPr/>
          <a:lstStyle/>
          <a:p>
            <a:fld id="{F7495D1E-0701-D542-9DF7-DC86D83E5D21}" type="datetimeFigureOut">
              <a:rPr lang="en-US" smtClean="0"/>
              <a:t>4/8/2026</a:t>
            </a:fld>
            <a:endParaRPr lang="en-US"/>
          </a:p>
        </p:txBody>
      </p:sp>
      <p:sp>
        <p:nvSpPr>
          <p:cNvPr id="4" name="Footer Placeholder 3">
            <a:extLst>
              <a:ext uri="{FF2B5EF4-FFF2-40B4-BE49-F238E27FC236}">
                <a16:creationId xmlns:a16="http://schemas.microsoft.com/office/drawing/2014/main" id="{C4EDA9A1-D8FB-6B4B-A6D4-1CEE64331D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80072E-9BB0-2A45-B8A2-269E140827CA}"/>
              </a:ext>
            </a:extLst>
          </p:cNvPr>
          <p:cNvSpPr>
            <a:spLocks noGrp="1"/>
          </p:cNvSpPr>
          <p:nvPr>
            <p:ph type="sldNum" sz="quarter" idx="12"/>
          </p:nvPr>
        </p:nvSpPr>
        <p:spPr/>
        <p:txBody>
          <a:bodyPr/>
          <a:lstStyle/>
          <a:p>
            <a:fld id="{7CBFA980-51AA-374F-A347-D183E999EF5A}" type="slidenum">
              <a:rPr lang="en-US" smtClean="0"/>
              <a:t>‹#›</a:t>
            </a:fld>
            <a:endParaRPr lang="en-US"/>
          </a:p>
        </p:txBody>
      </p:sp>
    </p:spTree>
    <p:extLst>
      <p:ext uri="{BB962C8B-B14F-4D97-AF65-F5344CB8AC3E}">
        <p14:creationId xmlns:p14="http://schemas.microsoft.com/office/powerpoint/2010/main" val="3996517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7E181-779C-3747-83D2-CEC343957ADF}"/>
              </a:ext>
            </a:extLst>
          </p:cNvPr>
          <p:cNvSpPr>
            <a:spLocks noGrp="1"/>
          </p:cNvSpPr>
          <p:nvPr>
            <p:ph type="dt" sz="half" idx="10"/>
          </p:nvPr>
        </p:nvSpPr>
        <p:spPr/>
        <p:txBody>
          <a:bodyPr/>
          <a:lstStyle/>
          <a:p>
            <a:fld id="{F7495D1E-0701-D542-9DF7-DC86D83E5D21}" type="datetimeFigureOut">
              <a:rPr lang="en-US" smtClean="0"/>
              <a:t>4/8/2026</a:t>
            </a:fld>
            <a:endParaRPr lang="en-US"/>
          </a:p>
        </p:txBody>
      </p:sp>
      <p:sp>
        <p:nvSpPr>
          <p:cNvPr id="3" name="Footer Placeholder 2">
            <a:extLst>
              <a:ext uri="{FF2B5EF4-FFF2-40B4-BE49-F238E27FC236}">
                <a16:creationId xmlns:a16="http://schemas.microsoft.com/office/drawing/2014/main" id="{761B78D8-B102-C949-850E-B8AAD1BB73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5C8873-04D9-EE4B-94CF-8CF80D525BF6}"/>
              </a:ext>
            </a:extLst>
          </p:cNvPr>
          <p:cNvSpPr>
            <a:spLocks noGrp="1"/>
          </p:cNvSpPr>
          <p:nvPr>
            <p:ph type="sldNum" sz="quarter" idx="12"/>
          </p:nvPr>
        </p:nvSpPr>
        <p:spPr/>
        <p:txBody>
          <a:bodyPr/>
          <a:lstStyle/>
          <a:p>
            <a:fld id="{7CBFA980-51AA-374F-A347-D183E999EF5A}" type="slidenum">
              <a:rPr lang="en-US" smtClean="0"/>
              <a:t>‹#›</a:t>
            </a:fld>
            <a:endParaRPr lang="en-US"/>
          </a:p>
        </p:txBody>
      </p:sp>
    </p:spTree>
    <p:extLst>
      <p:ext uri="{BB962C8B-B14F-4D97-AF65-F5344CB8AC3E}">
        <p14:creationId xmlns:p14="http://schemas.microsoft.com/office/powerpoint/2010/main" val="297930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54A3-6779-944F-A36E-93C7FE08C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973B58-10BB-B043-8852-756EB7CA2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A1E86-A6F9-4344-8185-8B69D67D6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D9EAF7-3605-324E-8BA2-0382647CF027}"/>
              </a:ext>
            </a:extLst>
          </p:cNvPr>
          <p:cNvSpPr>
            <a:spLocks noGrp="1"/>
          </p:cNvSpPr>
          <p:nvPr>
            <p:ph type="dt" sz="half" idx="10"/>
          </p:nvPr>
        </p:nvSpPr>
        <p:spPr/>
        <p:txBody>
          <a:bodyPr/>
          <a:lstStyle/>
          <a:p>
            <a:fld id="{F7495D1E-0701-D542-9DF7-DC86D83E5D21}" type="datetimeFigureOut">
              <a:rPr lang="en-US" smtClean="0"/>
              <a:t>4/8/2026</a:t>
            </a:fld>
            <a:endParaRPr lang="en-US"/>
          </a:p>
        </p:txBody>
      </p:sp>
      <p:sp>
        <p:nvSpPr>
          <p:cNvPr id="6" name="Footer Placeholder 5">
            <a:extLst>
              <a:ext uri="{FF2B5EF4-FFF2-40B4-BE49-F238E27FC236}">
                <a16:creationId xmlns:a16="http://schemas.microsoft.com/office/drawing/2014/main" id="{5CA0EA15-B729-E643-B9CD-C8F797104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1F9E6-AB24-3C44-BCE4-400F81A246FA}"/>
              </a:ext>
            </a:extLst>
          </p:cNvPr>
          <p:cNvSpPr>
            <a:spLocks noGrp="1"/>
          </p:cNvSpPr>
          <p:nvPr>
            <p:ph type="sldNum" sz="quarter" idx="12"/>
          </p:nvPr>
        </p:nvSpPr>
        <p:spPr/>
        <p:txBody>
          <a:bodyPr/>
          <a:lstStyle/>
          <a:p>
            <a:fld id="{7CBFA980-51AA-374F-A347-D183E999EF5A}" type="slidenum">
              <a:rPr lang="en-US" smtClean="0"/>
              <a:t>‹#›</a:t>
            </a:fld>
            <a:endParaRPr lang="en-US"/>
          </a:p>
        </p:txBody>
      </p:sp>
    </p:spTree>
    <p:extLst>
      <p:ext uri="{BB962C8B-B14F-4D97-AF65-F5344CB8AC3E}">
        <p14:creationId xmlns:p14="http://schemas.microsoft.com/office/powerpoint/2010/main" val="98449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4FCE-297E-2F44-94C9-9B7957CD6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D4CC73-6FC1-4F44-8EDE-8FAAD24A80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139FC-0ED0-6A4E-A866-0CBD78853379}"/>
              </a:ext>
            </a:extLst>
          </p:cNvPr>
          <p:cNvSpPr>
            <a:spLocks noGrp="1"/>
          </p:cNvSpPr>
          <p:nvPr>
            <p:ph type="dt" sz="half" idx="10"/>
          </p:nvPr>
        </p:nvSpPr>
        <p:spPr/>
        <p:txBody>
          <a:bodyPr/>
          <a:lstStyle/>
          <a:p>
            <a:fld id="{ACBDD041-B2AB-4C86-A091-1CB5E6ADC6F4}" type="datetime1">
              <a:rPr lang="en-US" smtClean="0"/>
              <a:t>4/8/2026</a:t>
            </a:fld>
            <a:endParaRPr lang="en-US"/>
          </a:p>
        </p:txBody>
      </p:sp>
      <p:sp>
        <p:nvSpPr>
          <p:cNvPr id="5" name="Footer Placeholder 4">
            <a:extLst>
              <a:ext uri="{FF2B5EF4-FFF2-40B4-BE49-F238E27FC236}">
                <a16:creationId xmlns:a16="http://schemas.microsoft.com/office/drawing/2014/main" id="{A9EAC88A-7042-734A-A0A9-C0AE12A74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9F207-03D0-E541-B120-9ABC8E7C90B9}"/>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4254763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7FDC-9773-BE43-A6AB-3F7D9A54B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D9E5E1-5CEB-6D40-BAF9-E9E53E9C3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66C3B4-3641-9D4C-86AB-50D7241C6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525F4-4649-AE4A-B794-186B81AF2916}"/>
              </a:ext>
            </a:extLst>
          </p:cNvPr>
          <p:cNvSpPr>
            <a:spLocks noGrp="1"/>
          </p:cNvSpPr>
          <p:nvPr>
            <p:ph type="dt" sz="half" idx="10"/>
          </p:nvPr>
        </p:nvSpPr>
        <p:spPr/>
        <p:txBody>
          <a:bodyPr/>
          <a:lstStyle/>
          <a:p>
            <a:fld id="{F7495D1E-0701-D542-9DF7-DC86D83E5D21}" type="datetimeFigureOut">
              <a:rPr lang="en-US" smtClean="0"/>
              <a:t>4/8/2026</a:t>
            </a:fld>
            <a:endParaRPr lang="en-US"/>
          </a:p>
        </p:txBody>
      </p:sp>
      <p:sp>
        <p:nvSpPr>
          <p:cNvPr id="6" name="Footer Placeholder 5">
            <a:extLst>
              <a:ext uri="{FF2B5EF4-FFF2-40B4-BE49-F238E27FC236}">
                <a16:creationId xmlns:a16="http://schemas.microsoft.com/office/drawing/2014/main" id="{CCF69FED-888A-B84C-9AA9-ED45D17DB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2F868-0384-894F-8777-5330FC694828}"/>
              </a:ext>
            </a:extLst>
          </p:cNvPr>
          <p:cNvSpPr>
            <a:spLocks noGrp="1"/>
          </p:cNvSpPr>
          <p:nvPr>
            <p:ph type="sldNum" sz="quarter" idx="12"/>
          </p:nvPr>
        </p:nvSpPr>
        <p:spPr/>
        <p:txBody>
          <a:bodyPr/>
          <a:lstStyle/>
          <a:p>
            <a:fld id="{7CBFA980-51AA-374F-A347-D183E999EF5A}" type="slidenum">
              <a:rPr lang="en-US" smtClean="0"/>
              <a:t>‹#›</a:t>
            </a:fld>
            <a:endParaRPr lang="en-US"/>
          </a:p>
        </p:txBody>
      </p:sp>
    </p:spTree>
    <p:extLst>
      <p:ext uri="{BB962C8B-B14F-4D97-AF65-F5344CB8AC3E}">
        <p14:creationId xmlns:p14="http://schemas.microsoft.com/office/powerpoint/2010/main" val="1664195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5043-8441-2A40-8869-087F648E54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0E8BB7-51FF-0241-8310-FE7F6619A9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A3D14-F910-0343-B78E-F71EE1BB5BB5}"/>
              </a:ext>
            </a:extLst>
          </p:cNvPr>
          <p:cNvSpPr>
            <a:spLocks noGrp="1"/>
          </p:cNvSpPr>
          <p:nvPr>
            <p:ph type="dt" sz="half" idx="10"/>
          </p:nvPr>
        </p:nvSpPr>
        <p:spPr/>
        <p:txBody>
          <a:bodyPr/>
          <a:lstStyle/>
          <a:p>
            <a:fld id="{F7495D1E-0701-D542-9DF7-DC86D83E5D21}" type="datetimeFigureOut">
              <a:rPr lang="en-US" smtClean="0"/>
              <a:t>4/8/2026</a:t>
            </a:fld>
            <a:endParaRPr lang="en-US"/>
          </a:p>
        </p:txBody>
      </p:sp>
      <p:sp>
        <p:nvSpPr>
          <p:cNvPr id="5" name="Footer Placeholder 4">
            <a:extLst>
              <a:ext uri="{FF2B5EF4-FFF2-40B4-BE49-F238E27FC236}">
                <a16:creationId xmlns:a16="http://schemas.microsoft.com/office/drawing/2014/main" id="{0E6E6A18-4B55-4B4A-8528-4ED01053E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95EC5-F0AF-6E48-8837-E74DE187D815}"/>
              </a:ext>
            </a:extLst>
          </p:cNvPr>
          <p:cNvSpPr>
            <a:spLocks noGrp="1"/>
          </p:cNvSpPr>
          <p:nvPr>
            <p:ph type="sldNum" sz="quarter" idx="12"/>
          </p:nvPr>
        </p:nvSpPr>
        <p:spPr/>
        <p:txBody>
          <a:bodyPr/>
          <a:lstStyle/>
          <a:p>
            <a:fld id="{7CBFA980-51AA-374F-A347-D183E999EF5A}" type="slidenum">
              <a:rPr lang="en-US" smtClean="0"/>
              <a:t>‹#›</a:t>
            </a:fld>
            <a:endParaRPr lang="en-US"/>
          </a:p>
        </p:txBody>
      </p:sp>
    </p:spTree>
    <p:extLst>
      <p:ext uri="{BB962C8B-B14F-4D97-AF65-F5344CB8AC3E}">
        <p14:creationId xmlns:p14="http://schemas.microsoft.com/office/powerpoint/2010/main" val="4236353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5AF233-2788-234D-A7B0-981EB34113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996B-1D7B-E445-B16E-B1B953BB92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DA88A-223B-514D-988A-D3A2AB191C0F}"/>
              </a:ext>
            </a:extLst>
          </p:cNvPr>
          <p:cNvSpPr>
            <a:spLocks noGrp="1"/>
          </p:cNvSpPr>
          <p:nvPr>
            <p:ph type="dt" sz="half" idx="10"/>
          </p:nvPr>
        </p:nvSpPr>
        <p:spPr/>
        <p:txBody>
          <a:bodyPr/>
          <a:lstStyle/>
          <a:p>
            <a:fld id="{F7495D1E-0701-D542-9DF7-DC86D83E5D21}" type="datetimeFigureOut">
              <a:rPr lang="en-US" smtClean="0"/>
              <a:t>4/8/2026</a:t>
            </a:fld>
            <a:endParaRPr lang="en-US"/>
          </a:p>
        </p:txBody>
      </p:sp>
      <p:sp>
        <p:nvSpPr>
          <p:cNvPr id="5" name="Footer Placeholder 4">
            <a:extLst>
              <a:ext uri="{FF2B5EF4-FFF2-40B4-BE49-F238E27FC236}">
                <a16:creationId xmlns:a16="http://schemas.microsoft.com/office/drawing/2014/main" id="{A9EBC388-40DA-A844-ACC3-5FDE5BD51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08CE7-18F5-5D43-B241-D6E23D7A29AF}"/>
              </a:ext>
            </a:extLst>
          </p:cNvPr>
          <p:cNvSpPr>
            <a:spLocks noGrp="1"/>
          </p:cNvSpPr>
          <p:nvPr>
            <p:ph type="sldNum" sz="quarter" idx="12"/>
          </p:nvPr>
        </p:nvSpPr>
        <p:spPr/>
        <p:txBody>
          <a:bodyPr/>
          <a:lstStyle/>
          <a:p>
            <a:fld id="{7CBFA980-51AA-374F-A347-D183E999EF5A}" type="slidenum">
              <a:rPr lang="en-US" smtClean="0"/>
              <a:t>‹#›</a:t>
            </a:fld>
            <a:endParaRPr lang="en-US"/>
          </a:p>
        </p:txBody>
      </p:sp>
    </p:spTree>
    <p:extLst>
      <p:ext uri="{BB962C8B-B14F-4D97-AF65-F5344CB8AC3E}">
        <p14:creationId xmlns:p14="http://schemas.microsoft.com/office/powerpoint/2010/main" val="223378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73A3-521F-EC44-8FD9-1D287AF38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5760BA-20B7-434D-A6D8-A80AC60A94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F3BB84-FE8D-644A-909A-8BDC44AE457C}"/>
              </a:ext>
            </a:extLst>
          </p:cNvPr>
          <p:cNvSpPr>
            <a:spLocks noGrp="1"/>
          </p:cNvSpPr>
          <p:nvPr>
            <p:ph type="dt" sz="half" idx="10"/>
          </p:nvPr>
        </p:nvSpPr>
        <p:spPr/>
        <p:txBody>
          <a:bodyPr/>
          <a:lstStyle/>
          <a:p>
            <a:fld id="{715B8F26-27F9-4D40-B5A2-BD40F505325B}" type="datetime1">
              <a:rPr lang="en-US" smtClean="0"/>
              <a:t>4/8/2026</a:t>
            </a:fld>
            <a:endParaRPr lang="en-US"/>
          </a:p>
        </p:txBody>
      </p:sp>
      <p:sp>
        <p:nvSpPr>
          <p:cNvPr id="5" name="Footer Placeholder 4">
            <a:extLst>
              <a:ext uri="{FF2B5EF4-FFF2-40B4-BE49-F238E27FC236}">
                <a16:creationId xmlns:a16="http://schemas.microsoft.com/office/drawing/2014/main" id="{7E5CA565-10E6-C04E-B17B-ABFDBFED9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2CA6F-3E44-804F-89B3-563E65389F02}"/>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314959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E9FE-2AA6-1043-9A0D-5EB0346AE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FFA9A-34F8-9141-9DA9-1B9076729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BCFEE6-B2B9-AC42-B1AF-842CFA2D7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237F6D-466D-4A4F-8678-3E7E2FCD13A4}"/>
              </a:ext>
            </a:extLst>
          </p:cNvPr>
          <p:cNvSpPr>
            <a:spLocks noGrp="1"/>
          </p:cNvSpPr>
          <p:nvPr>
            <p:ph type="dt" sz="half" idx="10"/>
          </p:nvPr>
        </p:nvSpPr>
        <p:spPr/>
        <p:txBody>
          <a:bodyPr/>
          <a:lstStyle/>
          <a:p>
            <a:fld id="{5078F6C9-C4C7-49E3-B1C6-FE903524AE3F}" type="datetime1">
              <a:rPr lang="en-US" smtClean="0"/>
              <a:t>4/8/2026</a:t>
            </a:fld>
            <a:endParaRPr lang="en-US"/>
          </a:p>
        </p:txBody>
      </p:sp>
      <p:sp>
        <p:nvSpPr>
          <p:cNvPr id="6" name="Footer Placeholder 5">
            <a:extLst>
              <a:ext uri="{FF2B5EF4-FFF2-40B4-BE49-F238E27FC236}">
                <a16:creationId xmlns:a16="http://schemas.microsoft.com/office/drawing/2014/main" id="{429D1574-4022-5E4B-AF19-B07440EE9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8BE1E-9EAC-6544-9748-A72031363304}"/>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162845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822B-971B-614D-B552-47182AA2EC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C707C-92C1-C84F-A3D5-EBAD6A124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9A1A8B-E63E-C84A-BAC8-6AF6BCD916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A633B9-463A-414C-BACA-476B4E26A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4AC25F-FEEF-A349-AB97-FA9B2853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99CBBC-7D6E-AC43-AA42-E703E413CDC2}"/>
              </a:ext>
            </a:extLst>
          </p:cNvPr>
          <p:cNvSpPr>
            <a:spLocks noGrp="1"/>
          </p:cNvSpPr>
          <p:nvPr>
            <p:ph type="dt" sz="half" idx="10"/>
          </p:nvPr>
        </p:nvSpPr>
        <p:spPr/>
        <p:txBody>
          <a:bodyPr/>
          <a:lstStyle/>
          <a:p>
            <a:fld id="{AAED9185-8B83-45BB-AAE1-099A07CC80FB}" type="datetime1">
              <a:rPr lang="en-US" smtClean="0"/>
              <a:t>4/8/2026</a:t>
            </a:fld>
            <a:endParaRPr lang="en-US"/>
          </a:p>
        </p:txBody>
      </p:sp>
      <p:sp>
        <p:nvSpPr>
          <p:cNvPr id="8" name="Footer Placeholder 7">
            <a:extLst>
              <a:ext uri="{FF2B5EF4-FFF2-40B4-BE49-F238E27FC236}">
                <a16:creationId xmlns:a16="http://schemas.microsoft.com/office/drawing/2014/main" id="{D2D5A030-CB3F-8647-A43C-54596E2FC6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142D2D-29C6-DD4C-A14D-FCDA3A7E4F34}"/>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178871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4181-2D9B-7C4F-9F05-95A4AECE41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EA2313-9694-534F-AF7C-EFAD91A86463}"/>
              </a:ext>
            </a:extLst>
          </p:cNvPr>
          <p:cNvSpPr>
            <a:spLocks noGrp="1"/>
          </p:cNvSpPr>
          <p:nvPr>
            <p:ph type="dt" sz="half" idx="10"/>
          </p:nvPr>
        </p:nvSpPr>
        <p:spPr/>
        <p:txBody>
          <a:bodyPr/>
          <a:lstStyle/>
          <a:p>
            <a:fld id="{B07FE9EE-C9DD-41FF-B371-A30CABDA183E}" type="datetime1">
              <a:rPr lang="en-US" smtClean="0"/>
              <a:t>4/8/2026</a:t>
            </a:fld>
            <a:endParaRPr lang="en-US"/>
          </a:p>
        </p:txBody>
      </p:sp>
      <p:sp>
        <p:nvSpPr>
          <p:cNvPr id="4" name="Footer Placeholder 3">
            <a:extLst>
              <a:ext uri="{FF2B5EF4-FFF2-40B4-BE49-F238E27FC236}">
                <a16:creationId xmlns:a16="http://schemas.microsoft.com/office/drawing/2014/main" id="{9788A807-9ED5-C745-9248-25C984EABC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6EB70C-FCA8-C247-8A3A-8E6032C25B8C}"/>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105312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9942FE-9568-774A-BC36-7A442C0137D1}"/>
              </a:ext>
            </a:extLst>
          </p:cNvPr>
          <p:cNvSpPr>
            <a:spLocks noGrp="1"/>
          </p:cNvSpPr>
          <p:nvPr>
            <p:ph type="dt" sz="half" idx="10"/>
          </p:nvPr>
        </p:nvSpPr>
        <p:spPr/>
        <p:txBody>
          <a:bodyPr/>
          <a:lstStyle/>
          <a:p>
            <a:fld id="{1235A8EE-21F3-4085-9E7A-1B052AF09DED}" type="datetime1">
              <a:rPr lang="en-US" smtClean="0"/>
              <a:t>4/8/2026</a:t>
            </a:fld>
            <a:endParaRPr lang="en-US"/>
          </a:p>
        </p:txBody>
      </p:sp>
      <p:sp>
        <p:nvSpPr>
          <p:cNvPr id="3" name="Footer Placeholder 2">
            <a:extLst>
              <a:ext uri="{FF2B5EF4-FFF2-40B4-BE49-F238E27FC236}">
                <a16:creationId xmlns:a16="http://schemas.microsoft.com/office/drawing/2014/main" id="{BF72761C-00E0-D347-A552-8B8E254D58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89CD12-A9BC-ED4B-8F38-CC99E8EB2D44}"/>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403136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58E1-F948-924C-86FA-E57DA16EF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B50493-3DEF-A54D-97C1-DAB124377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A953ED-1192-E541-A007-671265E92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08A19-ED36-5D4B-8542-DAC5317417EB}"/>
              </a:ext>
            </a:extLst>
          </p:cNvPr>
          <p:cNvSpPr>
            <a:spLocks noGrp="1"/>
          </p:cNvSpPr>
          <p:nvPr>
            <p:ph type="dt" sz="half" idx="10"/>
          </p:nvPr>
        </p:nvSpPr>
        <p:spPr/>
        <p:txBody>
          <a:bodyPr/>
          <a:lstStyle/>
          <a:p>
            <a:fld id="{0C684818-5D3F-49DE-BC8B-C2FDAA927C47}" type="datetime1">
              <a:rPr lang="en-US" smtClean="0"/>
              <a:t>4/8/2026</a:t>
            </a:fld>
            <a:endParaRPr lang="en-US"/>
          </a:p>
        </p:txBody>
      </p:sp>
      <p:sp>
        <p:nvSpPr>
          <p:cNvPr id="6" name="Footer Placeholder 5">
            <a:extLst>
              <a:ext uri="{FF2B5EF4-FFF2-40B4-BE49-F238E27FC236}">
                <a16:creationId xmlns:a16="http://schemas.microsoft.com/office/drawing/2014/main" id="{A9DBA2B7-C0D7-9149-B686-D823840244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7E37A-44B2-184B-A86A-88C9543EECDB}"/>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55872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F91A-CA00-7D45-9DA2-4D8B75E7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20F9E7-3C34-AB47-AD18-BF51B4149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7BA1C6-75AF-A244-8233-F663C7907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33D5D5-3034-374D-8AF2-34AD2AD5D134}"/>
              </a:ext>
            </a:extLst>
          </p:cNvPr>
          <p:cNvSpPr>
            <a:spLocks noGrp="1"/>
          </p:cNvSpPr>
          <p:nvPr>
            <p:ph type="dt" sz="half" idx="10"/>
          </p:nvPr>
        </p:nvSpPr>
        <p:spPr/>
        <p:txBody>
          <a:bodyPr/>
          <a:lstStyle/>
          <a:p>
            <a:fld id="{F52112E5-F678-4841-A078-DF07F810307C}" type="datetime1">
              <a:rPr lang="en-US" smtClean="0"/>
              <a:t>4/8/2026</a:t>
            </a:fld>
            <a:endParaRPr lang="en-US"/>
          </a:p>
        </p:txBody>
      </p:sp>
      <p:sp>
        <p:nvSpPr>
          <p:cNvPr id="6" name="Footer Placeholder 5">
            <a:extLst>
              <a:ext uri="{FF2B5EF4-FFF2-40B4-BE49-F238E27FC236}">
                <a16:creationId xmlns:a16="http://schemas.microsoft.com/office/drawing/2014/main" id="{CBBBA56C-D20E-9F47-A052-AC5CC0932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2CA60-FB07-344C-A694-2D1DB5167E02}"/>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335281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8E613-6E01-B540-B345-DE002C8CA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6F01F8-5307-DD43-8A61-2101847BA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C8963-3899-2C42-AB13-EB6EB6092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B85AB-0B16-4D14-9837-CABBE749CD1C}" type="datetime1">
              <a:rPr lang="en-US" smtClean="0"/>
              <a:t>4/8/2026</a:t>
            </a:fld>
            <a:endParaRPr lang="en-US"/>
          </a:p>
        </p:txBody>
      </p:sp>
      <p:sp>
        <p:nvSpPr>
          <p:cNvPr id="5" name="Footer Placeholder 4">
            <a:extLst>
              <a:ext uri="{FF2B5EF4-FFF2-40B4-BE49-F238E27FC236}">
                <a16:creationId xmlns:a16="http://schemas.microsoft.com/office/drawing/2014/main" id="{DF5943F5-C347-8E41-9BF3-52121F72B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A5437-854D-0D40-B3D0-C00A2CF834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2A985-4EF1-A94B-8A3D-9A80135D93E3}" type="slidenum">
              <a:rPr lang="en-US" smtClean="0"/>
              <a:t>‹#›</a:t>
            </a:fld>
            <a:endParaRPr lang="en-US"/>
          </a:p>
        </p:txBody>
      </p:sp>
    </p:spTree>
    <p:extLst>
      <p:ext uri="{BB962C8B-B14F-4D97-AF65-F5344CB8AC3E}">
        <p14:creationId xmlns:p14="http://schemas.microsoft.com/office/powerpoint/2010/main" val="33055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E4FCC-87DB-2840-9137-3A3CEF4191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EB26F6-225B-364A-97AB-AA0ABC65E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5A425-5E7A-6849-8DD9-6DB0D3701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95D1E-0701-D542-9DF7-DC86D83E5D21}" type="datetimeFigureOut">
              <a:rPr lang="en-US" smtClean="0"/>
              <a:t>4/8/2026</a:t>
            </a:fld>
            <a:endParaRPr lang="en-US"/>
          </a:p>
        </p:txBody>
      </p:sp>
      <p:sp>
        <p:nvSpPr>
          <p:cNvPr id="5" name="Footer Placeholder 4">
            <a:extLst>
              <a:ext uri="{FF2B5EF4-FFF2-40B4-BE49-F238E27FC236}">
                <a16:creationId xmlns:a16="http://schemas.microsoft.com/office/drawing/2014/main" id="{B92B1667-33D6-5142-A25C-D4389729B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F5C8D3-ADCA-5741-BCB1-25C9D71A1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FA980-51AA-374F-A347-D183E999EF5A}" type="slidenum">
              <a:rPr lang="en-US" smtClean="0"/>
              <a:t>‹#›</a:t>
            </a:fld>
            <a:endParaRPr lang="en-US"/>
          </a:p>
        </p:txBody>
      </p:sp>
    </p:spTree>
    <p:extLst>
      <p:ext uri="{BB962C8B-B14F-4D97-AF65-F5344CB8AC3E}">
        <p14:creationId xmlns:p14="http://schemas.microsoft.com/office/powerpoint/2010/main" val="337179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obaalliance-my.sharepoint.com/:w:/g/personal/aobaadmin_aoba-metro_org/IQDK4ngHOVPuT59Gm5-EiPO0AT9cX5e_MN_e2jXShn6URC4?e=5ppbx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AJYQ2TxvKWQajhWvgZNGcxAQmQdbpPL1DRe581O4Q3Abk?e=eKGyU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aobaalliance-my.sharepoint.com/:b:/g/personal/aobaadmin_aoba-metro_org/IQAXcqk8aODrQq4iFPoI8bcZAT1qeiPZiSluxlAsdbYM5rM?e=Rjda0R" TargetMode="External"/><Relationship Id="rId5" Type="http://schemas.openxmlformats.org/officeDocument/2006/relationships/hyperlink" Target="https://aobaalliance-my.sharepoint.com/:b:/g/personal/aobaadmin_aoba-metro_org/IQACaqbVK742QZ7MB0STwziyAUXVrLrAG4RGgkgnjmbFYFQ?e=TX9SJX" TargetMode="External"/><Relationship Id="rId4" Type="http://schemas.openxmlformats.org/officeDocument/2006/relationships/hyperlink" Target="https://aobaalliance-my.sharepoint.com/:b:/g/personal/aobaadmin_aoba-metro_org/IQCePKlWc_xYTrcU6sNkD5-PAS2T96MB4gF4ke12X4dZTP8?e=P0J8yd"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obaalliance-my.sharepoint.com/:b:/g/personal/aobaadmin_aoba-metro_org/IQDXcZgcIiYcT6caninLv2fJAcyDtzgzKKKpn5PKrlszXpM?e=h6lWMP" TargetMode="External"/><Relationship Id="rId3" Type="http://schemas.openxmlformats.org/officeDocument/2006/relationships/hyperlink" Target="https://aobaalliance-my.sharepoint.com/:b:/g/personal/aobaadmin_aoba-metro_org/IQDBHqxHOmwsT7T8PqkpL3aBAQo-qKFk1xRu57IxZFHZtCA?e=dVXV01" TargetMode="External"/><Relationship Id="rId7" Type="http://schemas.openxmlformats.org/officeDocument/2006/relationships/hyperlink" Target="https://aobaalliance-my.sharepoint.com/:b:/g/personal/aobaadmin_aoba-metro_org/IQAkFIqDiqyYS5YjVNQBECL6AS735iI_Z7Lx1ShzMp-tBmU?e=hqkvZc"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aobaalliance-my.sharepoint.com/:b:/g/personal/aobaadmin_aoba-metro_org/IQArWmPx2vuoRoa3uarHvZ-4AcYtVrkc1RLmRdZWs3In4VM?e=299vNv" TargetMode="External"/><Relationship Id="rId5" Type="http://schemas.openxmlformats.org/officeDocument/2006/relationships/hyperlink" Target="https://aobaalliance-my.sharepoint.com/:b:/g/personal/aobaadmin_aoba-metro_org/IQBTTNNJVXRxRI9HsWcD1fiSASvm-oNIT0yGvQ2b-2F6LZg?e=WCcliN" TargetMode="External"/><Relationship Id="rId10" Type="http://schemas.openxmlformats.org/officeDocument/2006/relationships/hyperlink" Target="https://aobaalliance-my.sharepoint.com/:b:/g/personal/aobaadmin_aoba-metro_org/IQAL-baOOvRHTa4nCTP0IQo6AYF6wRvBK5-z-NhMSw1LlgM?e=ia5lnZ" TargetMode="External"/><Relationship Id="rId4" Type="http://schemas.openxmlformats.org/officeDocument/2006/relationships/hyperlink" Target="https://aobaalliance-my.sharepoint.com/:b:/g/personal/aobaadmin_aoba-metro_org/IQDOfMm8EB70RaF9krSXQuimAR65MQWZuWyOfcVyxu2YIcM?e=QdualM" TargetMode="External"/><Relationship Id="rId9" Type="http://schemas.openxmlformats.org/officeDocument/2006/relationships/hyperlink" Target="https://aobaalliance-my.sharepoint.com/:b:/g/personal/aobaadmin_aoba-metro_org/IQAdkwu91zN1T40p7KFs84T4AQ8LrC1nCnmwk1MWA7wn4H8?e=BTBoZW"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DBHqxHOmwsT7T8PqkpL3aBAQo-qKFk1xRu57IxZFHZtCA?e=dVXV01"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DBHqxHOmwsT7T8PqkpL3aBAQo-qKFk1xRu57IxZFHZtCA?e=dVXV0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Ai6eIZhnbcQb8Ou1xM9D59AcrDcsEncxn4VA9fpV9EIfA?e=8bd5Lr"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CqkmRqu5LXTYpYgl52aftzAdfCBQ6ymcQbLgA7Qiy0jO8?e=qtwjG1"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aobaalliance-my.sharepoint.com/:b:/g/personal/aobaadmin_aoba-metro_org/IQCdpzVitlcwSqwIs9H66lz4AVhFzX38vR1UrHbRwBTRlCc?e=J1L8B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CoFXCDq1sPQ6pjGvBjt0Z2AYvVKxjU6pelfnuch1DyeaI?e=piHQs5"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aobaalliance-my.sharepoint.com/:b:/g/personal/aobaadmin_aoba-metro_org/IQCoFXCDq1sPQ6pjGvBjt0Z2AYvVKxjU6pelfnuch1DyeaI?e=RoV3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ebpscxb.pscmaryland.com/DMS/case/9820"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CP-lj_1AytTJBb9KaSLvF-AVA-fDfVb5f6eYAE4JKvlw4?e=IYv0f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aobaalliance-my.sharepoint.com/:b:/g/personal/aobaadmin_aoba-metro_org/IQAZWt0kFs2iSJCzL615I5J4AVBjGVSNuWtFf-_pbKFswT4?e=sXHji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As19WGMmtmQaEkyE_fUiW-AaOunCloYWc2IgyK4cA1AOM?e=5fB27i"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ebpscxb.pscmaryland.com/DMS/case/9849" TargetMode="External"/><Relationship Id="rId4" Type="http://schemas.openxmlformats.org/officeDocument/2006/relationships/hyperlink" Target="https://aobaalliance-my.sharepoint.com/:b:/g/personal/aobaadmin_aoba-metro_org/IQDltDzht5cWQat4bd7sC7vqAaVB-55PUCPB4BQqSKn_gYs?e=S6etD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CCbRx-1mpqRIHsokBwAFYUAWC7I5SrWEtxezJdDra5ik8?e=qzHWs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CRJNdQmBIOQoaiWuvtztwVASqOdec_kMrlQ3pOoEzKFJU?e=5r3adV"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aobaalliance-my.sharepoint.com/:b:/g/personal/aobaadmin_aoba-metro_org/EZ7-w-GV3J9IhsJZytLNywkBdqsgKx9NZM5B5MknkFzI6w?e=Okrp4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BOsCf3gC7zQJounCOebS1RAbeJvkA7XnPI6b33VMbqkhQ?e=aqQT8n"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aobaalliance-my.sharepoint.com/:b:/g/personal/aobaadmin_aoba-metro_org/IQDvs9y5ElJzQp2ZLV7Zv8hCAXygH3zj716fsZRnG_GgLcA?e=n9Wqtq"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obaalliance-my.sharepoint.com/:b:/g/personal/aobaadmin_aoba-metro_org/IQAvNjj6axTYQqYclgmgrQBRAbYIqxZ9NtZ4YY7i1H3znFA?e=eUuwK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8AA1-0091-9045-9770-3759EE7B2922}"/>
              </a:ext>
            </a:extLst>
          </p:cNvPr>
          <p:cNvSpPr>
            <a:spLocks noGrp="1"/>
          </p:cNvSpPr>
          <p:nvPr>
            <p:ph type="ctrTitle"/>
          </p:nvPr>
        </p:nvSpPr>
        <p:spPr>
          <a:xfrm>
            <a:off x="4056030" y="2134887"/>
            <a:ext cx="6958014" cy="1138238"/>
          </a:xfrm>
        </p:spPr>
        <p:txBody>
          <a:bodyPr>
            <a:normAutofit fontScale="90000"/>
          </a:bodyPr>
          <a:lstStyle/>
          <a:p>
            <a:br>
              <a:rPr lang="en-US" b="1" dirty="0">
                <a:solidFill>
                  <a:schemeClr val="bg1"/>
                </a:solidFill>
                <a:latin typeface="+mn-lt"/>
              </a:rPr>
            </a:br>
            <a:br>
              <a:rPr lang="en-US" b="1" dirty="0">
                <a:solidFill>
                  <a:schemeClr val="bg1"/>
                </a:solidFill>
                <a:latin typeface="+mn-lt"/>
              </a:rPr>
            </a:br>
            <a:br>
              <a:rPr lang="en-US" b="1" dirty="0">
                <a:solidFill>
                  <a:schemeClr val="bg1"/>
                </a:solidFill>
                <a:latin typeface="+mn-lt"/>
              </a:rPr>
            </a:br>
            <a:r>
              <a:rPr lang="en-US" sz="5400" b="1" dirty="0">
                <a:solidFill>
                  <a:schemeClr val="bg1"/>
                </a:solidFill>
                <a:latin typeface="+mn-lt"/>
              </a:rPr>
              <a:t>AOBA &amp; AOBA Alliance </a:t>
            </a:r>
            <a:br>
              <a:rPr lang="en-US" sz="5400" b="1" dirty="0">
                <a:solidFill>
                  <a:schemeClr val="bg1"/>
                </a:solidFill>
                <a:latin typeface="+mn-lt"/>
              </a:rPr>
            </a:br>
            <a:r>
              <a:rPr lang="en-US" sz="5400" b="1" dirty="0">
                <a:solidFill>
                  <a:schemeClr val="bg1"/>
                </a:solidFill>
                <a:latin typeface="+mn-lt"/>
              </a:rPr>
              <a:t>Utility Rate Case Update</a:t>
            </a:r>
            <a:endParaRPr lang="en-US" sz="5300" b="1" dirty="0">
              <a:solidFill>
                <a:schemeClr val="bg1"/>
              </a:solidFill>
              <a:latin typeface="+mn-lt"/>
            </a:endParaRPr>
          </a:p>
        </p:txBody>
      </p:sp>
      <p:sp>
        <p:nvSpPr>
          <p:cNvPr id="3" name="Subtitle 2">
            <a:extLst>
              <a:ext uri="{FF2B5EF4-FFF2-40B4-BE49-F238E27FC236}">
                <a16:creationId xmlns:a16="http://schemas.microsoft.com/office/drawing/2014/main" id="{E054AED2-A75B-EB47-A3F4-EF1AE841BDDF}"/>
              </a:ext>
            </a:extLst>
          </p:cNvPr>
          <p:cNvSpPr>
            <a:spLocks noGrp="1"/>
          </p:cNvSpPr>
          <p:nvPr>
            <p:ph type="subTitle" idx="1"/>
          </p:nvPr>
        </p:nvSpPr>
        <p:spPr>
          <a:xfrm>
            <a:off x="4314823" y="3286126"/>
            <a:ext cx="6958014" cy="1655762"/>
          </a:xfrm>
        </p:spPr>
        <p:txBody>
          <a:bodyPr/>
          <a:lstStyle/>
          <a:p>
            <a:r>
              <a:rPr lang="en-US" b="1" dirty="0">
                <a:solidFill>
                  <a:schemeClr val="bg1"/>
                </a:solidFill>
              </a:rPr>
              <a:t>April 8, 2026</a:t>
            </a:r>
          </a:p>
        </p:txBody>
      </p:sp>
      <p:sp>
        <p:nvSpPr>
          <p:cNvPr id="7" name="TextBox 6">
            <a:extLst>
              <a:ext uri="{FF2B5EF4-FFF2-40B4-BE49-F238E27FC236}">
                <a16:creationId xmlns:a16="http://schemas.microsoft.com/office/drawing/2014/main" id="{F5F5A7C0-A62F-9F6E-50E2-3CB4E5BB33B1}"/>
              </a:ext>
            </a:extLst>
          </p:cNvPr>
          <p:cNvSpPr txBox="1"/>
          <p:nvPr/>
        </p:nvSpPr>
        <p:spPr>
          <a:xfrm>
            <a:off x="3909922" y="5778332"/>
            <a:ext cx="6094562" cy="707886"/>
          </a:xfrm>
          <a:prstGeom prst="rect">
            <a:avLst/>
          </a:prstGeom>
          <a:noFill/>
        </p:spPr>
        <p:txBody>
          <a:bodyPr wrap="square">
            <a:spAutoFit/>
          </a:bodyPr>
          <a:lstStyle/>
          <a:p>
            <a:pPr>
              <a:defRPr/>
            </a:pPr>
            <a:r>
              <a:rPr lang="en-US" sz="1000" i="1" dirty="0">
                <a:solidFill>
                  <a:schemeClr val="bg1"/>
                </a:solidFill>
              </a:rPr>
              <a:t>This publication is intended as an information source for members of the Apartment and Office Building Association of Metropolitan Washington (“AOBA”) and participants in the AOBA Alliance, Inc. The content should not be construed as legal or other professional advice, and readers should not act upon information in this publication without professional advice.  Copyright © 2026 AOBA.  All rights reserved.</a:t>
            </a:r>
          </a:p>
        </p:txBody>
      </p:sp>
    </p:spTree>
    <p:extLst>
      <p:ext uri="{BB962C8B-B14F-4D97-AF65-F5344CB8AC3E}">
        <p14:creationId xmlns:p14="http://schemas.microsoft.com/office/powerpoint/2010/main" val="405183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9C080CD-D7C4-F05B-F80C-BC5F2A133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3DDBC-59D2-E2F8-709A-F68540734ACB}"/>
              </a:ext>
            </a:extLst>
          </p:cNvPr>
          <p:cNvSpPr>
            <a:spLocks noGrp="1"/>
          </p:cNvSpPr>
          <p:nvPr>
            <p:ph type="title"/>
          </p:nvPr>
        </p:nvSpPr>
        <p:spPr>
          <a:xfrm>
            <a:off x="457199" y="365126"/>
            <a:ext cx="10896601" cy="920750"/>
          </a:xfrm>
        </p:spPr>
        <p:txBody>
          <a:bodyPr>
            <a:normAutofit/>
          </a:bodyPr>
          <a:lstStyle/>
          <a:p>
            <a:r>
              <a:rPr lang="en-US" b="1" dirty="0">
                <a:solidFill>
                  <a:schemeClr val="bg1"/>
                </a:solidFill>
                <a:latin typeface="+mn-lt"/>
              </a:rPr>
              <a:t>AOBA Motion To Restore and Refund Rates</a:t>
            </a:r>
          </a:p>
        </p:txBody>
      </p:sp>
      <p:sp>
        <p:nvSpPr>
          <p:cNvPr id="4" name="Footer Placeholder 3">
            <a:extLst>
              <a:ext uri="{FF2B5EF4-FFF2-40B4-BE49-F238E27FC236}">
                <a16:creationId xmlns:a16="http://schemas.microsoft.com/office/drawing/2014/main" id="{7181BD54-9277-1491-D125-146E1D6633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C134AE01-259E-D47C-9BDA-EAB381F2731E}"/>
              </a:ext>
            </a:extLst>
          </p:cNvPr>
          <p:cNvSpPr>
            <a:spLocks noGrp="1"/>
          </p:cNvSpPr>
          <p:nvPr>
            <p:ph idx="1"/>
          </p:nvPr>
        </p:nvSpPr>
        <p:spPr>
          <a:xfrm>
            <a:off x="759126" y="1660062"/>
            <a:ext cx="9911750" cy="4351338"/>
          </a:xfrm>
        </p:spPr>
        <p:txBody>
          <a:bodyPr>
            <a:noAutofit/>
          </a:bodyPr>
          <a:lstStyle/>
          <a:p>
            <a:pPr>
              <a:spcBef>
                <a:spcPts val="600"/>
              </a:spcBef>
              <a:spcAft>
                <a:spcPts val="600"/>
              </a:spcAft>
            </a:pPr>
            <a:r>
              <a:rPr lang="en-US" sz="2000" dirty="0"/>
              <a:t>AOBA  filed a motion on  March 9</a:t>
            </a:r>
            <a:r>
              <a:rPr lang="en-US" sz="2000" baseline="30000" dirty="0"/>
              <a:t>th</a:t>
            </a:r>
            <a:r>
              <a:rPr lang="en-US" sz="2000" dirty="0"/>
              <a:t>, which was supported by the District of Columbia Government and the Office of the Attorney Geneal, requesting that the Commission issue an order effectuating the ruling of the Court of Appeals by providing the following relief: </a:t>
            </a:r>
          </a:p>
          <a:p>
            <a:pPr marL="800100" lvl="1" indent="-342900">
              <a:spcBef>
                <a:spcPts val="600"/>
              </a:spcBef>
              <a:spcAft>
                <a:spcPts val="600"/>
              </a:spcAft>
              <a:buFont typeface="+mj-lt"/>
              <a:buAutoNum type="arabicPeriod"/>
            </a:pPr>
            <a:r>
              <a:rPr lang="en-US" sz="2000" b="1" dirty="0"/>
              <a:t>Vacate</a:t>
            </a:r>
            <a:r>
              <a:rPr lang="en-US" sz="2000" dirty="0"/>
              <a:t> Order Nos. 22328 and 22358 consistent with the Court of Appeals decision to vacate; </a:t>
            </a:r>
          </a:p>
          <a:p>
            <a:pPr marL="800100" lvl="1" indent="-342900">
              <a:spcBef>
                <a:spcPts val="600"/>
              </a:spcBef>
              <a:spcAft>
                <a:spcPts val="600"/>
              </a:spcAft>
              <a:buFont typeface="+mj-lt"/>
              <a:buAutoNum type="arabicPeriod"/>
            </a:pPr>
            <a:r>
              <a:rPr lang="en-US" sz="2000" dirty="0"/>
              <a:t>Direct Pepco to </a:t>
            </a:r>
            <a:r>
              <a:rPr lang="en-US" sz="2000" b="1" dirty="0"/>
              <a:t>restore electric distribution rates </a:t>
            </a:r>
            <a:r>
              <a:rPr lang="en-US" sz="2000" dirty="0"/>
              <a:t>to those in effect as of December 31, 2024, effective with the Company’s April 2026 billing cycle; </a:t>
            </a:r>
          </a:p>
          <a:p>
            <a:pPr marL="800100" lvl="1" indent="-342900">
              <a:spcBef>
                <a:spcPts val="600"/>
              </a:spcBef>
              <a:spcAft>
                <a:spcPts val="600"/>
              </a:spcAft>
              <a:buFont typeface="+mj-lt"/>
              <a:buAutoNum type="arabicPeriod"/>
            </a:pPr>
            <a:r>
              <a:rPr lang="en-US" sz="2000" dirty="0"/>
              <a:t>Require Pepco to </a:t>
            </a:r>
            <a:r>
              <a:rPr lang="en-US" sz="2000" b="1" dirty="0"/>
              <a:t>refund to ratepayers </a:t>
            </a:r>
            <a:r>
              <a:rPr lang="en-US" sz="2000" dirty="0"/>
              <a:t>all charges collected in excess of the December 31, 2024, rates for the period January 1, 2025, through the date restored rates take effect, including interest.</a:t>
            </a:r>
          </a:p>
          <a:p>
            <a:pPr marL="800100" lvl="1" indent="-342900">
              <a:spcBef>
                <a:spcPts val="600"/>
              </a:spcBef>
              <a:spcAft>
                <a:spcPts val="600"/>
              </a:spcAft>
              <a:buFont typeface="+mj-lt"/>
              <a:buAutoNum type="arabicPeriod"/>
            </a:pPr>
            <a:endParaRPr lang="en-US" sz="2000" dirty="0"/>
          </a:p>
          <a:p>
            <a:pPr marL="457200" lvl="1" indent="0">
              <a:spcBef>
                <a:spcPts val="600"/>
              </a:spcBef>
              <a:spcAft>
                <a:spcPts val="600"/>
              </a:spcAft>
              <a:buNone/>
            </a:pPr>
            <a:r>
              <a:rPr lang="en-US" sz="2000" dirty="0">
                <a:hlinkClick r:id="rId3"/>
              </a:rPr>
              <a:t>AOBA Motion</a:t>
            </a:r>
            <a:endParaRPr lang="en-US" sz="2000" dirty="0"/>
          </a:p>
          <a:p>
            <a:pPr marL="457200" lvl="1" indent="0">
              <a:spcBef>
                <a:spcPts val="600"/>
              </a:spcBef>
              <a:spcAft>
                <a:spcPts val="600"/>
              </a:spcAft>
              <a:buNone/>
            </a:pPr>
            <a:endParaRPr lang="en-US" sz="2000" dirty="0"/>
          </a:p>
          <a:p>
            <a:pPr marL="457200" lvl="1" indent="0">
              <a:spcBef>
                <a:spcPts val="600"/>
              </a:spcBef>
              <a:spcAft>
                <a:spcPts val="600"/>
              </a:spcAft>
              <a:buNone/>
            </a:pPr>
            <a:endParaRPr lang="en-US" dirty="0"/>
          </a:p>
        </p:txBody>
      </p:sp>
    </p:spTree>
    <p:extLst>
      <p:ext uri="{BB962C8B-B14F-4D97-AF65-F5344CB8AC3E}">
        <p14:creationId xmlns:p14="http://schemas.microsoft.com/office/powerpoint/2010/main" val="59881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2E676A-7512-A75E-BA88-98897A891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2FF36-7C02-E91E-A9D3-19235FE8C01F}"/>
              </a:ext>
            </a:extLst>
          </p:cNvPr>
          <p:cNvSpPr>
            <a:spLocks noGrp="1"/>
          </p:cNvSpPr>
          <p:nvPr>
            <p:ph type="title"/>
          </p:nvPr>
        </p:nvSpPr>
        <p:spPr>
          <a:xfrm>
            <a:off x="457199" y="365126"/>
            <a:ext cx="10896601" cy="920750"/>
          </a:xfrm>
        </p:spPr>
        <p:txBody>
          <a:bodyPr>
            <a:normAutofit/>
          </a:bodyPr>
          <a:lstStyle/>
          <a:p>
            <a:r>
              <a:rPr lang="en-US" b="1" dirty="0">
                <a:solidFill>
                  <a:schemeClr val="bg1"/>
                </a:solidFill>
                <a:latin typeface="+mn-lt"/>
              </a:rPr>
              <a:t>AOBA’s March 9th Motion</a:t>
            </a:r>
          </a:p>
        </p:txBody>
      </p:sp>
      <p:sp>
        <p:nvSpPr>
          <p:cNvPr id="4" name="Footer Placeholder 3">
            <a:extLst>
              <a:ext uri="{FF2B5EF4-FFF2-40B4-BE49-F238E27FC236}">
                <a16:creationId xmlns:a16="http://schemas.microsoft.com/office/drawing/2014/main" id="{49FBBB1C-FB7C-E12A-502D-A76FEA2C38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24CF71FA-2D9F-B602-8D57-4AA64E84B78D}"/>
              </a:ext>
            </a:extLst>
          </p:cNvPr>
          <p:cNvSpPr>
            <a:spLocks noGrp="1"/>
          </p:cNvSpPr>
          <p:nvPr>
            <p:ph idx="1"/>
          </p:nvPr>
        </p:nvSpPr>
        <p:spPr>
          <a:xfrm>
            <a:off x="759126" y="1772206"/>
            <a:ext cx="9911750" cy="4351338"/>
          </a:xfrm>
        </p:spPr>
        <p:txBody>
          <a:bodyPr>
            <a:noAutofit/>
          </a:bodyPr>
          <a:lstStyle/>
          <a:p>
            <a:pPr>
              <a:spcBef>
                <a:spcPts val="600"/>
              </a:spcBef>
              <a:spcAft>
                <a:spcPts val="600"/>
              </a:spcAft>
            </a:pPr>
            <a:r>
              <a:rPr lang="en-US" sz="2400" dirty="0"/>
              <a:t>In its motion, AOBA argued that the result of Commission orders approving increased rates that have been declared improperly issued, are </a:t>
            </a:r>
            <a:r>
              <a:rPr lang="en-US" sz="2400" b="1" dirty="0"/>
              <a:t>null and void</a:t>
            </a:r>
            <a:r>
              <a:rPr lang="en-US" sz="2400" dirty="0"/>
              <a:t>. </a:t>
            </a:r>
            <a:r>
              <a:rPr lang="en-US" sz="2400" b="1" dirty="0"/>
              <a:t>As a result of the Court of Appeals decision the orders subject to appeal (i.e., Order Nos. 22328 and 22358) have no legal force or effect. It is as if the decisions never existed. </a:t>
            </a:r>
          </a:p>
          <a:p>
            <a:pPr>
              <a:spcBef>
                <a:spcPts val="600"/>
              </a:spcBef>
              <a:spcAft>
                <a:spcPts val="600"/>
              </a:spcAft>
            </a:pPr>
            <a:r>
              <a:rPr lang="en-US" sz="2400" dirty="0"/>
              <a:t>Additionally, AOBA argued that as a result of the Courts decision, the legal foundation for the rates implemented pursuant to Order Nos. 22328 and 22358 has been invalidated. Such invalidation requires timely corrective action by the Commission to ensure compliance with the Court’s mandate to vacate those orders and to protect every District ratepayer from paying rates that have not been legally justified and adopted. </a:t>
            </a:r>
          </a:p>
        </p:txBody>
      </p:sp>
    </p:spTree>
    <p:extLst>
      <p:ext uri="{BB962C8B-B14F-4D97-AF65-F5344CB8AC3E}">
        <p14:creationId xmlns:p14="http://schemas.microsoft.com/office/powerpoint/2010/main" val="1592471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D486819-999F-12D1-84E5-324BA4147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582E7-2BD7-F523-EE53-64BA6BA7441A}"/>
              </a:ext>
            </a:extLst>
          </p:cNvPr>
          <p:cNvSpPr>
            <a:spLocks noGrp="1"/>
          </p:cNvSpPr>
          <p:nvPr>
            <p:ph type="title"/>
          </p:nvPr>
        </p:nvSpPr>
        <p:spPr>
          <a:xfrm>
            <a:off x="457199" y="365126"/>
            <a:ext cx="10896601" cy="920750"/>
          </a:xfrm>
        </p:spPr>
        <p:txBody>
          <a:bodyPr>
            <a:normAutofit fontScale="90000"/>
          </a:bodyPr>
          <a:lstStyle/>
          <a:p>
            <a:r>
              <a:rPr lang="en-US" b="1">
                <a:solidFill>
                  <a:schemeClr val="bg1"/>
                </a:solidFill>
                <a:latin typeface="+mn-lt"/>
              </a:rPr>
              <a:t>More Filings - Pepco</a:t>
            </a:r>
            <a:r>
              <a:rPr lang="en-US" b="1" dirty="0">
                <a:solidFill>
                  <a:schemeClr val="bg1"/>
                </a:solidFill>
                <a:latin typeface="+mn-lt"/>
              </a:rPr>
              <a:t>, OPC &amp; AOBA Cross-filed Responses to each other</a:t>
            </a:r>
          </a:p>
        </p:txBody>
      </p:sp>
      <p:sp>
        <p:nvSpPr>
          <p:cNvPr id="4" name="Footer Placeholder 3">
            <a:extLst>
              <a:ext uri="{FF2B5EF4-FFF2-40B4-BE49-F238E27FC236}">
                <a16:creationId xmlns:a16="http://schemas.microsoft.com/office/drawing/2014/main" id="{C83FD806-4D88-4068-A6ED-805ABA0728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CD0D2D77-2C91-3470-5D96-0A17DD63F540}"/>
              </a:ext>
            </a:extLst>
          </p:cNvPr>
          <p:cNvSpPr>
            <a:spLocks noGrp="1"/>
          </p:cNvSpPr>
          <p:nvPr>
            <p:ph idx="1"/>
          </p:nvPr>
        </p:nvSpPr>
        <p:spPr>
          <a:xfrm>
            <a:off x="759126" y="1660062"/>
            <a:ext cx="9911750" cy="4351338"/>
          </a:xfrm>
        </p:spPr>
        <p:txBody>
          <a:bodyPr>
            <a:noAutofit/>
          </a:bodyPr>
          <a:lstStyle/>
          <a:p>
            <a:pPr>
              <a:spcBef>
                <a:spcPts val="600"/>
              </a:spcBef>
              <a:spcAft>
                <a:spcPts val="600"/>
              </a:spcAft>
            </a:pPr>
            <a:r>
              <a:rPr lang="en-US" sz="2000" dirty="0"/>
              <a:t>On March 12</a:t>
            </a:r>
            <a:r>
              <a:rPr lang="en-US" sz="2000" baseline="30000" dirty="0"/>
              <a:t>th</a:t>
            </a:r>
            <a:r>
              <a:rPr lang="en-US" sz="2000" dirty="0"/>
              <a:t>, </a:t>
            </a:r>
            <a:r>
              <a:rPr lang="en-US" sz="2000" b="1" dirty="0"/>
              <a:t>Pepco </a:t>
            </a:r>
            <a:r>
              <a:rPr lang="en-US" sz="2000" dirty="0"/>
              <a:t>filed its </a:t>
            </a:r>
            <a:r>
              <a:rPr lang="en-US" sz="2000" b="1" dirty="0"/>
              <a:t>response </a:t>
            </a:r>
            <a:r>
              <a:rPr lang="en-US" sz="2000" dirty="0"/>
              <a:t>to OPC and AOBA’s Motions to suspend rates.</a:t>
            </a:r>
          </a:p>
          <a:p>
            <a:pPr>
              <a:spcBef>
                <a:spcPts val="600"/>
              </a:spcBef>
              <a:spcAft>
                <a:spcPts val="600"/>
              </a:spcAft>
            </a:pPr>
            <a:r>
              <a:rPr lang="en-US" sz="2000" dirty="0"/>
              <a:t>Pepco argues that AOBA and OPC request to vacate the Commission orders is “administratively inefficient”, will “inhibit the Company's ability to invest in the District” and could create “whiplash and confusion” for customers.</a:t>
            </a:r>
          </a:p>
          <a:p>
            <a:pPr>
              <a:spcBef>
                <a:spcPts val="600"/>
              </a:spcBef>
              <a:spcAft>
                <a:spcPts val="600"/>
              </a:spcAft>
            </a:pPr>
            <a:r>
              <a:rPr lang="en-US" sz="2000" dirty="0"/>
              <a:t>Also on March 12</a:t>
            </a:r>
            <a:r>
              <a:rPr lang="en-US" sz="2000" baseline="30000" dirty="0"/>
              <a:t>th</a:t>
            </a:r>
            <a:r>
              <a:rPr lang="en-US" sz="2000" dirty="0"/>
              <a:t>, </a:t>
            </a:r>
            <a:r>
              <a:rPr lang="en-US" sz="2000" b="1" dirty="0"/>
              <a:t>OPC and AOBA </a:t>
            </a:r>
            <a:r>
              <a:rPr lang="en-US" sz="2000" dirty="0"/>
              <a:t>filed a </a:t>
            </a:r>
            <a:r>
              <a:rPr lang="en-US" sz="2000" b="1" dirty="0"/>
              <a:t>joint response </a:t>
            </a:r>
            <a:r>
              <a:rPr lang="en-US" sz="2000" dirty="0"/>
              <a:t>opposing Pepco’s request for an expedited hearing and continuation of existing rates.</a:t>
            </a:r>
          </a:p>
          <a:p>
            <a:pPr marL="0" indent="0">
              <a:spcBef>
                <a:spcPts val="600"/>
              </a:spcBef>
              <a:spcAft>
                <a:spcPts val="600"/>
              </a:spcAft>
              <a:buNone/>
            </a:pPr>
            <a:r>
              <a:rPr lang="en-US" sz="2000" dirty="0">
                <a:hlinkClick r:id="rId3"/>
              </a:rPr>
              <a:t>Pepco’s Response</a:t>
            </a:r>
            <a:r>
              <a:rPr lang="en-US" sz="2000" dirty="0"/>
              <a:t>    </a:t>
            </a:r>
            <a:r>
              <a:rPr lang="en-US" sz="2000" dirty="0">
                <a:hlinkClick r:id="rId4"/>
              </a:rPr>
              <a:t>OPC and AOBA Joint Filing</a:t>
            </a:r>
            <a:endParaRPr lang="en-US" sz="2000" dirty="0"/>
          </a:p>
          <a:p>
            <a:pPr marL="0" indent="0">
              <a:spcBef>
                <a:spcPts val="600"/>
              </a:spcBef>
              <a:spcAft>
                <a:spcPts val="600"/>
              </a:spcAft>
              <a:buNone/>
            </a:pPr>
            <a:r>
              <a:rPr lang="en-US" sz="2000" dirty="0"/>
              <a:t>On March 13</a:t>
            </a:r>
            <a:r>
              <a:rPr lang="en-US" sz="2000" baseline="30000" dirty="0"/>
              <a:t>th</a:t>
            </a:r>
            <a:r>
              <a:rPr lang="en-US" sz="2000" dirty="0"/>
              <a:t>, </a:t>
            </a:r>
            <a:r>
              <a:rPr lang="en-US" sz="2000" b="1" dirty="0"/>
              <a:t>Pepco</a:t>
            </a:r>
            <a:r>
              <a:rPr lang="en-US" sz="2000" dirty="0"/>
              <a:t> filed a Motion for Leave to Respond and Limited Response to OPC and AOBA . </a:t>
            </a:r>
            <a:r>
              <a:rPr lang="en-US" sz="2000" dirty="0">
                <a:hlinkClick r:id="rId5"/>
              </a:rPr>
              <a:t>Pepco March 13 2026 Motion</a:t>
            </a:r>
            <a:endParaRPr lang="en-US" sz="2000" dirty="0"/>
          </a:p>
          <a:p>
            <a:pPr marL="0" indent="0">
              <a:spcBef>
                <a:spcPts val="600"/>
              </a:spcBef>
              <a:spcAft>
                <a:spcPts val="600"/>
              </a:spcAft>
              <a:buNone/>
            </a:pPr>
            <a:r>
              <a:rPr lang="en-US" sz="2000" dirty="0"/>
              <a:t>On March 19, 2026, </a:t>
            </a:r>
            <a:r>
              <a:rPr lang="en-US" sz="2000" b="1" dirty="0"/>
              <a:t>OPC filed a Request </a:t>
            </a:r>
            <a:r>
              <a:rPr lang="en-US" sz="2000" dirty="0"/>
              <a:t>to File Reply and Reply to Pepco to the OPC and AOBA Motions to Suspend Rates</a:t>
            </a:r>
          </a:p>
          <a:p>
            <a:pPr marL="0" indent="0">
              <a:spcBef>
                <a:spcPts val="600"/>
              </a:spcBef>
              <a:spcAft>
                <a:spcPts val="600"/>
              </a:spcAft>
              <a:buNone/>
            </a:pPr>
            <a:r>
              <a:rPr lang="en-US" sz="2000" dirty="0">
                <a:hlinkClick r:id="rId6"/>
              </a:rPr>
              <a:t>OPC Motion of March 19, 2026</a:t>
            </a:r>
            <a:endParaRPr lang="en-US" sz="2000" dirty="0"/>
          </a:p>
        </p:txBody>
      </p:sp>
    </p:spTree>
    <p:extLst>
      <p:ext uri="{BB962C8B-B14F-4D97-AF65-F5344CB8AC3E}">
        <p14:creationId xmlns:p14="http://schemas.microsoft.com/office/powerpoint/2010/main" val="6608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229AFA-847F-D2E4-296D-774A7A6B4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35200-2DE9-2250-3B69-DA00DF70F841}"/>
              </a:ext>
            </a:extLst>
          </p:cNvPr>
          <p:cNvSpPr>
            <a:spLocks noGrp="1"/>
          </p:cNvSpPr>
          <p:nvPr>
            <p:ph type="title"/>
          </p:nvPr>
        </p:nvSpPr>
        <p:spPr>
          <a:xfrm>
            <a:off x="457199" y="365126"/>
            <a:ext cx="10896601" cy="920750"/>
          </a:xfrm>
        </p:spPr>
        <p:txBody>
          <a:bodyPr>
            <a:normAutofit fontScale="90000"/>
          </a:bodyPr>
          <a:lstStyle/>
          <a:p>
            <a:br>
              <a:rPr lang="en-US" b="1" dirty="0">
                <a:solidFill>
                  <a:schemeClr val="bg1"/>
                </a:solidFill>
                <a:latin typeface="+mn-lt"/>
              </a:rPr>
            </a:br>
            <a:r>
              <a:rPr lang="en-US" b="1" dirty="0">
                <a:solidFill>
                  <a:schemeClr val="bg1"/>
                </a:solidFill>
                <a:latin typeface="+mn-lt"/>
              </a:rPr>
              <a:t>Next Steps- Hearings Scheduled</a:t>
            </a:r>
          </a:p>
        </p:txBody>
      </p:sp>
      <p:sp>
        <p:nvSpPr>
          <p:cNvPr id="4" name="Footer Placeholder 3">
            <a:extLst>
              <a:ext uri="{FF2B5EF4-FFF2-40B4-BE49-F238E27FC236}">
                <a16:creationId xmlns:a16="http://schemas.microsoft.com/office/drawing/2014/main" id="{66CE3A6F-7A4A-EA37-E1D6-0BE9AAFA16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6B073414-1F40-6019-9C43-954A6F47B1DD}"/>
              </a:ext>
            </a:extLst>
          </p:cNvPr>
          <p:cNvSpPr>
            <a:spLocks noGrp="1"/>
          </p:cNvSpPr>
          <p:nvPr>
            <p:ph idx="1"/>
          </p:nvPr>
        </p:nvSpPr>
        <p:spPr>
          <a:xfrm>
            <a:off x="759126" y="1660062"/>
            <a:ext cx="9911750" cy="4351338"/>
          </a:xfrm>
        </p:spPr>
        <p:txBody>
          <a:bodyPr>
            <a:noAutofit/>
          </a:bodyPr>
          <a:lstStyle/>
          <a:p>
            <a:pPr>
              <a:spcBef>
                <a:spcPts val="600"/>
              </a:spcBef>
              <a:spcAft>
                <a:spcPts val="600"/>
              </a:spcAft>
            </a:pPr>
            <a:r>
              <a:rPr lang="en-US" sz="2000" dirty="0"/>
              <a:t>On March 27, 2006, the Commission issued </a:t>
            </a:r>
            <a:r>
              <a:rPr lang="en-US" sz="2000" dirty="0">
                <a:hlinkClick r:id="rId3"/>
              </a:rPr>
              <a:t>Order 22806 </a:t>
            </a:r>
            <a:r>
              <a:rPr lang="en-US" sz="2000" dirty="0"/>
              <a:t>which holds in abeyance the filings by AOBA and OPC to restore previous rates and issue refunds to customers. The Commission directed the Parties “to appear for a pre-hearing conference, participate in an evidentiary hearing resolving the genuine issues of material fact identified by the Court, and  any additional issues filed pursuant to this Order.”</a:t>
            </a:r>
          </a:p>
          <a:p>
            <a:pPr>
              <a:spcBef>
                <a:spcPts val="600"/>
              </a:spcBef>
              <a:spcAft>
                <a:spcPts val="600"/>
              </a:spcAft>
            </a:pPr>
            <a:r>
              <a:rPr lang="en-US" sz="2000" dirty="0"/>
              <a:t>The Commission further directed the Parties to submit supplemental briefings, issues and a witness list by April 6</a:t>
            </a:r>
            <a:r>
              <a:rPr lang="en-US" sz="2000" baseline="30000" dirty="0"/>
              <a:t>th.</a:t>
            </a:r>
            <a:endParaRPr lang="en-US" sz="2000" dirty="0"/>
          </a:p>
          <a:p>
            <a:pPr>
              <a:spcBef>
                <a:spcPts val="600"/>
              </a:spcBef>
              <a:spcAft>
                <a:spcPts val="600"/>
              </a:spcAft>
            </a:pPr>
            <a:r>
              <a:rPr lang="en-US" sz="2000" dirty="0"/>
              <a:t>The Order also establishes the Remand Procedural Schedule.</a:t>
            </a:r>
          </a:p>
          <a:p>
            <a:pPr>
              <a:spcBef>
                <a:spcPts val="600"/>
              </a:spcBef>
              <a:spcAft>
                <a:spcPts val="600"/>
              </a:spcAft>
            </a:pPr>
            <a:r>
              <a:rPr lang="en-US" sz="2000" dirty="0"/>
              <a:t>AOBA, OPC and DC Government all made multiple filings objecting to the requirements in Order 22806.</a:t>
            </a:r>
          </a:p>
          <a:p>
            <a:pPr marL="0" indent="0">
              <a:spcBef>
                <a:spcPts val="600"/>
              </a:spcBef>
              <a:spcAft>
                <a:spcPts val="600"/>
              </a:spcAft>
              <a:buNone/>
            </a:pPr>
            <a:r>
              <a:rPr lang="en-US" sz="2000" dirty="0">
                <a:hlinkClick r:id="rId4"/>
              </a:rPr>
              <a:t>AOBA Statement of </a:t>
            </a:r>
            <a:r>
              <a:rPr lang="en-US" sz="2000">
                <a:hlinkClick r:id="rId4"/>
              </a:rPr>
              <a:t>Issues</a:t>
            </a:r>
            <a:r>
              <a:rPr lang="en-US" sz="2000"/>
              <a:t>     </a:t>
            </a:r>
            <a:r>
              <a:rPr lang="en-US" sz="2000">
                <a:hlinkClick r:id="rId5"/>
              </a:rPr>
              <a:t>DCG </a:t>
            </a:r>
            <a:r>
              <a:rPr lang="en-US" sz="2000" dirty="0">
                <a:hlinkClick r:id="rId5"/>
              </a:rPr>
              <a:t>Statement of </a:t>
            </a:r>
            <a:r>
              <a:rPr lang="en-US" sz="2000">
                <a:hlinkClick r:id="rId5"/>
              </a:rPr>
              <a:t>Issues</a:t>
            </a:r>
            <a:r>
              <a:rPr lang="en-US" sz="2000"/>
              <a:t>    </a:t>
            </a:r>
            <a:r>
              <a:rPr lang="en-US" sz="2000">
                <a:hlinkClick r:id="rId6"/>
              </a:rPr>
              <a:t>OPC </a:t>
            </a:r>
            <a:r>
              <a:rPr lang="en-US" sz="2000" dirty="0">
                <a:hlinkClick r:id="rId6"/>
              </a:rPr>
              <a:t>Statement of Issues</a:t>
            </a:r>
            <a:endParaRPr lang="en-US" sz="2000" dirty="0"/>
          </a:p>
          <a:p>
            <a:pPr marL="0" indent="0">
              <a:spcBef>
                <a:spcPts val="600"/>
              </a:spcBef>
              <a:spcAft>
                <a:spcPts val="600"/>
              </a:spcAft>
              <a:buNone/>
            </a:pPr>
            <a:r>
              <a:rPr lang="en-US" sz="2000" dirty="0">
                <a:hlinkClick r:id="rId7"/>
              </a:rPr>
              <a:t>AOBA Brief </a:t>
            </a:r>
            <a:r>
              <a:rPr lang="en-US" sz="2000" dirty="0"/>
              <a:t>    </a:t>
            </a:r>
            <a:r>
              <a:rPr lang="en-US" sz="2000" dirty="0">
                <a:hlinkClick r:id="rId8"/>
              </a:rPr>
              <a:t>DCG Filed Witness List</a:t>
            </a:r>
            <a:r>
              <a:rPr lang="en-US" sz="2000" dirty="0"/>
              <a:t>   </a:t>
            </a:r>
            <a:r>
              <a:rPr lang="en-US" sz="2000" dirty="0">
                <a:hlinkClick r:id="rId9"/>
              </a:rPr>
              <a:t>OPC Brief  </a:t>
            </a:r>
            <a:r>
              <a:rPr lang="en-US" sz="2000" dirty="0"/>
              <a:t>   </a:t>
            </a:r>
            <a:r>
              <a:rPr lang="en-US" sz="2000" dirty="0">
                <a:hlinkClick r:id="rId10"/>
              </a:rPr>
              <a:t>OPC Motion To Stay</a:t>
            </a:r>
            <a:endParaRPr lang="en-US" sz="2000" dirty="0"/>
          </a:p>
          <a:p>
            <a:pPr marL="0" indent="0">
              <a:spcBef>
                <a:spcPts val="600"/>
              </a:spcBef>
              <a:spcAft>
                <a:spcPts val="600"/>
              </a:spcAft>
              <a:buNone/>
            </a:pPr>
            <a:endParaRPr lang="en-US" sz="2000" dirty="0">
              <a:hlinkClick r:id="rId3"/>
            </a:endParaRPr>
          </a:p>
          <a:p>
            <a:pPr marL="0" indent="0">
              <a:spcBef>
                <a:spcPts val="600"/>
              </a:spcBef>
              <a:spcAft>
                <a:spcPts val="600"/>
              </a:spcAft>
              <a:buNone/>
            </a:pPr>
            <a:endParaRPr lang="en-US" sz="2000" dirty="0">
              <a:hlinkClick r:id="rId3"/>
            </a:endParaRPr>
          </a:p>
          <a:p>
            <a:pPr marL="0" indent="0">
              <a:spcBef>
                <a:spcPts val="600"/>
              </a:spcBef>
              <a:spcAft>
                <a:spcPts val="600"/>
              </a:spcAft>
              <a:buNone/>
            </a:pPr>
            <a:endParaRPr lang="en-US" sz="2000" dirty="0">
              <a:hlinkClick r:id="rId3"/>
            </a:endParaRPr>
          </a:p>
          <a:p>
            <a:pPr marL="0" indent="0">
              <a:spcBef>
                <a:spcPts val="600"/>
              </a:spcBef>
              <a:spcAft>
                <a:spcPts val="600"/>
              </a:spcAft>
              <a:buNone/>
            </a:pPr>
            <a:endParaRPr lang="en-US" sz="2000" dirty="0">
              <a:hlinkClick r:id="rId3"/>
            </a:endParaRPr>
          </a:p>
          <a:p>
            <a:pPr marL="0" indent="0">
              <a:spcBef>
                <a:spcPts val="600"/>
              </a:spcBef>
              <a:spcAft>
                <a:spcPts val="600"/>
              </a:spcAft>
              <a:buNone/>
            </a:pPr>
            <a:endParaRPr lang="en-US" sz="2000" dirty="0">
              <a:hlinkClick r:id="rId3"/>
            </a:endParaRPr>
          </a:p>
        </p:txBody>
      </p:sp>
    </p:spTree>
    <p:extLst>
      <p:ext uri="{BB962C8B-B14F-4D97-AF65-F5344CB8AC3E}">
        <p14:creationId xmlns:p14="http://schemas.microsoft.com/office/powerpoint/2010/main" val="151199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61041B4-5CA4-5461-9081-31ABA7413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6AC5D-79BC-8AF7-32DB-E64020F7933B}"/>
              </a:ext>
            </a:extLst>
          </p:cNvPr>
          <p:cNvSpPr>
            <a:spLocks noGrp="1"/>
          </p:cNvSpPr>
          <p:nvPr>
            <p:ph type="title"/>
          </p:nvPr>
        </p:nvSpPr>
        <p:spPr>
          <a:xfrm>
            <a:off x="457199" y="365126"/>
            <a:ext cx="10896601" cy="920750"/>
          </a:xfrm>
        </p:spPr>
        <p:txBody>
          <a:bodyPr>
            <a:normAutofit fontScale="90000"/>
          </a:bodyPr>
          <a:lstStyle/>
          <a:p>
            <a:br>
              <a:rPr lang="en-US" b="1" dirty="0">
                <a:solidFill>
                  <a:schemeClr val="bg1"/>
                </a:solidFill>
                <a:latin typeface="+mn-lt"/>
              </a:rPr>
            </a:br>
            <a:r>
              <a:rPr lang="en-US" b="1" dirty="0">
                <a:solidFill>
                  <a:schemeClr val="bg1"/>
                </a:solidFill>
                <a:latin typeface="+mn-lt"/>
              </a:rPr>
              <a:t>Next Steps- Hearings Scheduled</a:t>
            </a:r>
          </a:p>
        </p:txBody>
      </p:sp>
      <p:sp>
        <p:nvSpPr>
          <p:cNvPr id="4" name="Footer Placeholder 3">
            <a:extLst>
              <a:ext uri="{FF2B5EF4-FFF2-40B4-BE49-F238E27FC236}">
                <a16:creationId xmlns:a16="http://schemas.microsoft.com/office/drawing/2014/main" id="{2BF2FF3A-BB6C-128C-F9E0-86D55CBB03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3D9628F1-185F-EC00-282A-6F857426B72E}"/>
              </a:ext>
            </a:extLst>
          </p:cNvPr>
          <p:cNvSpPr>
            <a:spLocks noGrp="1"/>
          </p:cNvSpPr>
          <p:nvPr>
            <p:ph idx="1"/>
          </p:nvPr>
        </p:nvSpPr>
        <p:spPr>
          <a:xfrm>
            <a:off x="759126" y="1660062"/>
            <a:ext cx="9911750" cy="4351338"/>
          </a:xfrm>
        </p:spPr>
        <p:txBody>
          <a:bodyPr>
            <a:noAutofit/>
          </a:bodyPr>
          <a:lstStyle/>
          <a:p>
            <a:pPr>
              <a:spcBef>
                <a:spcPts val="600"/>
              </a:spcBef>
              <a:spcAft>
                <a:spcPts val="600"/>
              </a:spcAft>
            </a:pPr>
            <a:endParaRPr lang="en-US" sz="2200" dirty="0"/>
          </a:p>
          <a:p>
            <a:pPr marL="0" indent="0">
              <a:spcBef>
                <a:spcPts val="600"/>
              </a:spcBef>
              <a:spcAft>
                <a:spcPts val="600"/>
              </a:spcAft>
              <a:buNone/>
            </a:pPr>
            <a:endParaRPr lang="en-US" sz="2000" dirty="0">
              <a:hlinkClick r:id="rId3"/>
            </a:endParaRPr>
          </a:p>
          <a:p>
            <a:pPr marL="0" indent="0">
              <a:spcBef>
                <a:spcPts val="600"/>
              </a:spcBef>
              <a:spcAft>
                <a:spcPts val="600"/>
              </a:spcAft>
              <a:buNone/>
            </a:pPr>
            <a:endParaRPr lang="en-US" sz="2000" dirty="0">
              <a:hlinkClick r:id="rId3"/>
            </a:endParaRPr>
          </a:p>
          <a:p>
            <a:pPr marL="0" indent="0">
              <a:spcBef>
                <a:spcPts val="600"/>
              </a:spcBef>
              <a:spcAft>
                <a:spcPts val="600"/>
              </a:spcAft>
              <a:buNone/>
            </a:pPr>
            <a:endParaRPr lang="en-US" sz="2000" dirty="0">
              <a:hlinkClick r:id="rId3"/>
            </a:endParaRPr>
          </a:p>
          <a:p>
            <a:pPr marL="0" indent="0">
              <a:spcBef>
                <a:spcPts val="600"/>
              </a:spcBef>
              <a:spcAft>
                <a:spcPts val="600"/>
              </a:spcAft>
              <a:buNone/>
            </a:pPr>
            <a:endParaRPr lang="en-US" sz="2000" dirty="0">
              <a:hlinkClick r:id="rId3"/>
            </a:endParaRPr>
          </a:p>
          <a:p>
            <a:pPr marL="0" indent="0">
              <a:spcBef>
                <a:spcPts val="600"/>
              </a:spcBef>
              <a:spcAft>
                <a:spcPts val="600"/>
              </a:spcAft>
              <a:buNone/>
            </a:pPr>
            <a:endParaRPr lang="en-US" sz="2000" dirty="0">
              <a:hlinkClick r:id="rId3"/>
            </a:endParaRPr>
          </a:p>
        </p:txBody>
      </p:sp>
      <p:pic>
        <p:nvPicPr>
          <p:cNvPr id="5" name="Picture 4">
            <a:extLst>
              <a:ext uri="{FF2B5EF4-FFF2-40B4-BE49-F238E27FC236}">
                <a16:creationId xmlns:a16="http://schemas.microsoft.com/office/drawing/2014/main" id="{EA632D34-89A4-D4A3-143A-4BAEBE12D066}"/>
              </a:ext>
            </a:extLst>
          </p:cNvPr>
          <p:cNvPicPr>
            <a:picLocks noChangeAspect="1"/>
          </p:cNvPicPr>
          <p:nvPr/>
        </p:nvPicPr>
        <p:blipFill>
          <a:blip r:embed="rId4"/>
          <a:stretch>
            <a:fillRect/>
          </a:stretch>
        </p:blipFill>
        <p:spPr>
          <a:xfrm>
            <a:off x="1420705" y="1660062"/>
            <a:ext cx="8447914" cy="4351338"/>
          </a:xfrm>
          <a:prstGeom prst="rect">
            <a:avLst/>
          </a:prstGeom>
        </p:spPr>
      </p:pic>
    </p:spTree>
    <p:extLst>
      <p:ext uri="{BB962C8B-B14F-4D97-AF65-F5344CB8AC3E}">
        <p14:creationId xmlns:p14="http://schemas.microsoft.com/office/powerpoint/2010/main" val="51305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C4B1954-9903-7E74-6B2E-3FB13047D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73F27-046F-84BF-FE4C-D7D773817F79}"/>
              </a:ext>
            </a:extLst>
          </p:cNvPr>
          <p:cNvSpPr>
            <a:spLocks noGrp="1"/>
          </p:cNvSpPr>
          <p:nvPr>
            <p:ph type="title"/>
          </p:nvPr>
        </p:nvSpPr>
        <p:spPr>
          <a:xfrm>
            <a:off x="457199" y="365126"/>
            <a:ext cx="10896601" cy="920750"/>
          </a:xfrm>
        </p:spPr>
        <p:txBody>
          <a:bodyPr>
            <a:normAutofit fontScale="90000"/>
          </a:bodyPr>
          <a:lstStyle/>
          <a:p>
            <a:br>
              <a:rPr lang="en-US" b="1" dirty="0">
                <a:solidFill>
                  <a:schemeClr val="bg1"/>
                </a:solidFill>
                <a:latin typeface="+mn-lt"/>
              </a:rPr>
            </a:br>
            <a:r>
              <a:rPr lang="en-US" b="1" dirty="0">
                <a:solidFill>
                  <a:schemeClr val="bg1"/>
                </a:solidFill>
                <a:latin typeface="+mn-lt"/>
              </a:rPr>
              <a:t>Filings in Response to Order No. 22806</a:t>
            </a:r>
          </a:p>
        </p:txBody>
      </p:sp>
      <p:sp>
        <p:nvSpPr>
          <p:cNvPr id="4" name="Footer Placeholder 3">
            <a:extLst>
              <a:ext uri="{FF2B5EF4-FFF2-40B4-BE49-F238E27FC236}">
                <a16:creationId xmlns:a16="http://schemas.microsoft.com/office/drawing/2014/main" id="{9CADE06B-2EEF-9493-FFD9-28CEBC8D93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1E43974E-9B35-8B7E-B621-5E35DAE98100}"/>
              </a:ext>
            </a:extLst>
          </p:cNvPr>
          <p:cNvSpPr>
            <a:spLocks noGrp="1"/>
          </p:cNvSpPr>
          <p:nvPr>
            <p:ph idx="1"/>
          </p:nvPr>
        </p:nvSpPr>
        <p:spPr>
          <a:xfrm>
            <a:off x="759126" y="1660062"/>
            <a:ext cx="9911750" cy="4351338"/>
          </a:xfrm>
        </p:spPr>
        <p:txBody>
          <a:bodyPr>
            <a:noAutofit/>
          </a:bodyPr>
          <a:lstStyle/>
          <a:p>
            <a:pPr marL="0" indent="0">
              <a:spcBef>
                <a:spcPts val="600"/>
              </a:spcBef>
              <a:spcAft>
                <a:spcPts val="600"/>
              </a:spcAft>
              <a:buNone/>
            </a:pPr>
            <a:endParaRPr lang="en-US" sz="2000" dirty="0"/>
          </a:p>
          <a:p>
            <a:pPr>
              <a:spcBef>
                <a:spcPts val="600"/>
              </a:spcBef>
              <a:spcAft>
                <a:spcPts val="600"/>
              </a:spcAft>
            </a:pPr>
            <a:r>
              <a:rPr lang="en-US" sz="2000" dirty="0"/>
              <a:t>In response to Order No. 22806, AOBA, OPC and DC Government filed Briefs and a Statement of Issues.</a:t>
            </a:r>
          </a:p>
          <a:p>
            <a:pPr>
              <a:spcBef>
                <a:spcPts val="600"/>
              </a:spcBef>
              <a:spcAft>
                <a:spcPts val="600"/>
              </a:spcAft>
            </a:pPr>
            <a:r>
              <a:rPr lang="en-US" sz="2000" dirty="0"/>
              <a:t>AOBA, OPC and DC Government also filed a Motion to Stay the Procedural Schedule.</a:t>
            </a:r>
          </a:p>
          <a:p>
            <a:pPr>
              <a:spcBef>
                <a:spcPts val="600"/>
              </a:spcBef>
              <a:spcAft>
                <a:spcPts val="600"/>
              </a:spcAft>
            </a:pPr>
            <a:r>
              <a:rPr lang="en-US" sz="2000" dirty="0"/>
              <a:t>The PSC is attempting to litigate only two issues in this remand proceeding and is thus essentially ignoring the Court’s Order to Vacate</a:t>
            </a:r>
            <a:endParaRPr lang="en-US" sz="2000" dirty="0">
              <a:hlinkClick r:id="rId3"/>
            </a:endParaRPr>
          </a:p>
        </p:txBody>
      </p:sp>
    </p:spTree>
    <p:extLst>
      <p:ext uri="{BB962C8B-B14F-4D97-AF65-F5344CB8AC3E}">
        <p14:creationId xmlns:p14="http://schemas.microsoft.com/office/powerpoint/2010/main" val="1128921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CC7ADA3-AB23-E08B-442B-C596CE7D6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C3C18-229B-2FAC-C713-486746BF9CE5}"/>
              </a:ext>
            </a:extLst>
          </p:cNvPr>
          <p:cNvSpPr>
            <a:spLocks noGrp="1"/>
          </p:cNvSpPr>
          <p:nvPr>
            <p:ph type="title"/>
          </p:nvPr>
        </p:nvSpPr>
        <p:spPr>
          <a:xfrm>
            <a:off x="457199" y="365126"/>
            <a:ext cx="10896601" cy="920750"/>
          </a:xfrm>
        </p:spPr>
        <p:txBody>
          <a:bodyPr>
            <a:normAutofit/>
          </a:bodyPr>
          <a:lstStyle/>
          <a:p>
            <a:r>
              <a:rPr lang="en-US" sz="3600" b="1" dirty="0">
                <a:solidFill>
                  <a:schemeClr val="bg1"/>
                </a:solidFill>
                <a:latin typeface="+mn-lt"/>
              </a:rPr>
              <a:t>Potential Next Steps at the Public Service Commission</a:t>
            </a:r>
          </a:p>
        </p:txBody>
      </p:sp>
      <p:sp>
        <p:nvSpPr>
          <p:cNvPr id="4" name="Footer Placeholder 3">
            <a:extLst>
              <a:ext uri="{FF2B5EF4-FFF2-40B4-BE49-F238E27FC236}">
                <a16:creationId xmlns:a16="http://schemas.microsoft.com/office/drawing/2014/main" id="{7360CD9F-6E34-C50E-A7B1-16C03268BD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A425C71-E6CE-1C41-0C82-B5A985323535}"/>
              </a:ext>
            </a:extLst>
          </p:cNvPr>
          <p:cNvSpPr>
            <a:spLocks noGrp="1"/>
          </p:cNvSpPr>
          <p:nvPr>
            <p:ph idx="1"/>
          </p:nvPr>
        </p:nvSpPr>
        <p:spPr>
          <a:xfrm>
            <a:off x="759126" y="1660062"/>
            <a:ext cx="9911750" cy="4351338"/>
          </a:xfrm>
        </p:spPr>
        <p:txBody>
          <a:bodyPr>
            <a:noAutofit/>
          </a:bodyPr>
          <a:lstStyle/>
          <a:p>
            <a:pPr>
              <a:spcBef>
                <a:spcPts val="600"/>
              </a:spcBef>
              <a:spcAft>
                <a:spcPts val="600"/>
              </a:spcAft>
            </a:pPr>
            <a:r>
              <a:rPr lang="en-US" sz="2000" dirty="0"/>
              <a:t>At this time, the Commission should rule on the motions, responses and reply to the motions that are before them (</a:t>
            </a:r>
            <a:r>
              <a:rPr lang="en-US" sz="2000" i="1" dirty="0"/>
              <a:t>i.e.</a:t>
            </a:r>
            <a:r>
              <a:rPr lang="en-US" sz="2000" dirty="0"/>
              <a:t>, AOBA, OPC and Pepco motions).</a:t>
            </a:r>
          </a:p>
          <a:p>
            <a:pPr>
              <a:spcBef>
                <a:spcPts val="600"/>
              </a:spcBef>
              <a:spcAft>
                <a:spcPts val="600"/>
              </a:spcAft>
            </a:pPr>
            <a:r>
              <a:rPr lang="en-US" sz="2000" dirty="0"/>
              <a:t>AOBA cannot predict how the Commission will choose to proceed.</a:t>
            </a:r>
          </a:p>
          <a:p>
            <a:pPr>
              <a:spcBef>
                <a:spcPts val="600"/>
              </a:spcBef>
              <a:spcAft>
                <a:spcPts val="600"/>
              </a:spcAft>
            </a:pPr>
            <a:r>
              <a:rPr lang="en-US" sz="2000" dirty="0"/>
              <a:t>However, the Commission should </a:t>
            </a:r>
            <a:r>
              <a:rPr lang="en-US" sz="2000" b="1" dirty="0"/>
              <a:t>first restore</a:t>
            </a:r>
            <a:r>
              <a:rPr lang="en-US" sz="2000" dirty="0"/>
              <a:t> distribution rates in effective prior to January 1, 2025 and </a:t>
            </a:r>
            <a:r>
              <a:rPr lang="en-US" sz="2000" b="1" dirty="0"/>
              <a:t>refund to ratepayers </a:t>
            </a:r>
            <a:r>
              <a:rPr lang="en-US" sz="2000" dirty="0"/>
              <a:t>all charges in excess of the pre-January 1, 2025 rates and collected from January 1, 2025 through the date the restored rates take effect.</a:t>
            </a:r>
          </a:p>
          <a:p>
            <a:pPr>
              <a:spcBef>
                <a:spcPts val="600"/>
              </a:spcBef>
              <a:spcAft>
                <a:spcPts val="600"/>
              </a:spcAft>
            </a:pPr>
            <a:r>
              <a:rPr lang="en-US" sz="2000" dirty="0"/>
              <a:t>After the Commission rules on all Motions, the Commission should establish a full evidentiary proceeding, including the filing of testimony, data requests, hearings and briefings.</a:t>
            </a:r>
          </a:p>
          <a:p>
            <a:pPr>
              <a:spcBef>
                <a:spcPts val="600"/>
              </a:spcBef>
              <a:spcAft>
                <a:spcPts val="600"/>
              </a:spcAft>
            </a:pPr>
            <a:r>
              <a:rPr lang="en-US" sz="2000" dirty="0"/>
              <a:t>It appears from Order 22806 that AOBA and OPC may need to return to the Court of Appeals.</a:t>
            </a:r>
          </a:p>
          <a:p>
            <a:pPr marL="0" indent="0">
              <a:spcBef>
                <a:spcPts val="600"/>
              </a:spcBef>
              <a:spcAft>
                <a:spcPts val="600"/>
              </a:spcAft>
              <a:buNone/>
            </a:pPr>
            <a:endParaRPr lang="en-US" sz="2000" dirty="0"/>
          </a:p>
        </p:txBody>
      </p:sp>
    </p:spTree>
    <p:extLst>
      <p:ext uri="{BB962C8B-B14F-4D97-AF65-F5344CB8AC3E}">
        <p14:creationId xmlns:p14="http://schemas.microsoft.com/office/powerpoint/2010/main" val="108104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535E05-AA4A-7F8B-34F9-F61081F1B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A232C-59A9-4E36-461C-C0AC333F13C5}"/>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Pepco Maryland Case No. 9655 </a:t>
            </a:r>
            <a:br>
              <a:rPr lang="en-US" sz="3600" b="1" dirty="0">
                <a:solidFill>
                  <a:schemeClr val="bg1"/>
                </a:solidFill>
                <a:latin typeface="+mn-lt"/>
              </a:rPr>
            </a:br>
            <a:r>
              <a:rPr lang="en-US" sz="3600" b="1" dirty="0">
                <a:solidFill>
                  <a:schemeClr val="bg1"/>
                </a:solidFill>
                <a:latin typeface="+mn-lt"/>
              </a:rPr>
              <a:t>Reconciliation Rate Year 3 Order No. 92264</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D042AE07-E469-65AA-D99C-503113945E3C}"/>
              </a:ext>
            </a:extLst>
          </p:cNvPr>
          <p:cNvSpPr>
            <a:spLocks noGrp="1"/>
          </p:cNvSpPr>
          <p:nvPr>
            <p:ph type="ftr" sz="quarter" idx="11"/>
          </p:nvPr>
        </p:nvSpPr>
        <p:spPr/>
        <p:txBody>
          <a:bodyPr/>
          <a:lstStyle/>
          <a:p>
            <a:fld id="{6F05938C-15AA-4726-AF53-F65FA932FCD5}" type="slidenum">
              <a:rPr lang="en-US" smtClean="0"/>
              <a:t>17</a:t>
            </a:fld>
            <a:endParaRPr lang="en-US" dirty="0"/>
          </a:p>
        </p:txBody>
      </p:sp>
      <p:sp>
        <p:nvSpPr>
          <p:cNvPr id="6" name="Content Placeholder 5">
            <a:extLst>
              <a:ext uri="{FF2B5EF4-FFF2-40B4-BE49-F238E27FC236}">
                <a16:creationId xmlns:a16="http://schemas.microsoft.com/office/drawing/2014/main" id="{F6E34571-C6A5-0293-1DE4-4F94D5C35FC4}"/>
              </a:ext>
            </a:extLst>
          </p:cNvPr>
          <p:cNvSpPr>
            <a:spLocks noGrp="1"/>
          </p:cNvSpPr>
          <p:nvPr>
            <p:ph idx="1"/>
          </p:nvPr>
        </p:nvSpPr>
        <p:spPr/>
        <p:txBody>
          <a:bodyPr>
            <a:normAutofit fontScale="92500" lnSpcReduction="20000"/>
          </a:bodyPr>
          <a:lstStyle/>
          <a:p>
            <a:pPr marL="0" marR="146050" indent="0" algn="just">
              <a:lnSpc>
                <a:spcPct val="107000"/>
              </a:lnSpc>
              <a:spcBef>
                <a:spcPts val="20"/>
              </a:spcBef>
              <a:spcAft>
                <a:spcPts val="800"/>
              </a:spcAft>
              <a:buNone/>
              <a:tabLst>
                <a:tab pos="291465" algn="l"/>
              </a:tabLst>
            </a:pPr>
            <a:r>
              <a:rPr lang="en-US" b="1" dirty="0"/>
              <a:t>Pepco’s Request: </a:t>
            </a:r>
          </a:p>
          <a:p>
            <a:pPr marL="0" marR="146050" indent="0" algn="just">
              <a:lnSpc>
                <a:spcPct val="107000"/>
              </a:lnSpc>
              <a:spcBef>
                <a:spcPts val="20"/>
              </a:spcBef>
              <a:spcAft>
                <a:spcPts val="800"/>
              </a:spcAft>
              <a:buNone/>
              <a:tabLst>
                <a:tab pos="291465" algn="l"/>
              </a:tabLst>
            </a:pPr>
            <a:r>
              <a:rPr lang="en-US" dirty="0"/>
              <a:t>• Pepco filed its reconciliation of rates for Year Three of the initial Pepco MYP (i.e., Case No. 9655) in which Pepco seeks to recover approximately </a:t>
            </a:r>
            <a:r>
              <a:rPr lang="en-US" b="1" dirty="0"/>
              <a:t>$31.0 million </a:t>
            </a:r>
            <a:r>
              <a:rPr lang="en-US" dirty="0"/>
              <a:t>in under-collected revenue. Pepco proposed to collect this revenue via the MYP Rider beginning May 1, 2025. </a:t>
            </a:r>
          </a:p>
          <a:p>
            <a:pPr marL="0" marR="146050" indent="0" algn="just">
              <a:lnSpc>
                <a:spcPct val="107000"/>
              </a:lnSpc>
              <a:spcBef>
                <a:spcPts val="20"/>
              </a:spcBef>
              <a:spcAft>
                <a:spcPts val="800"/>
              </a:spcAft>
              <a:buNone/>
              <a:tabLst>
                <a:tab pos="291465" algn="l"/>
              </a:tabLst>
            </a:pPr>
            <a:r>
              <a:rPr lang="en-US" dirty="0"/>
              <a:t>• Pepco alleges that the Company “under-recovered its approved RY3 Pepco MD Distribution revenue requirements by approximately $31.0 million.” Pepco attributes this under-recovery to “higher than projected rate base and higher than projected operating expenses.” Pepco proposed to collect the revenue deficiency over an 11-month period from April 1, 2025 through March 31, 2026 and add it to the already approved Year 2 Reconciliation.</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222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D2B679-0F46-4888-5FAC-1D1ECE51C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7DF2B-C74F-854D-0AFC-911DFB64FDF2}"/>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Pepco Maryland Case No. 9655 </a:t>
            </a:r>
            <a:br>
              <a:rPr lang="en-US" sz="3600" b="1" dirty="0">
                <a:solidFill>
                  <a:schemeClr val="bg1"/>
                </a:solidFill>
                <a:latin typeface="+mn-lt"/>
              </a:rPr>
            </a:br>
            <a:r>
              <a:rPr lang="en-US" sz="3600" b="1" dirty="0">
                <a:solidFill>
                  <a:schemeClr val="bg1"/>
                </a:solidFill>
                <a:latin typeface="+mn-lt"/>
              </a:rPr>
              <a:t>Reconciliation Rate Year 3</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99614629-FBF6-78E9-E8B1-DA0735A3A3C6}"/>
              </a:ext>
            </a:extLst>
          </p:cNvPr>
          <p:cNvSpPr>
            <a:spLocks noGrp="1"/>
          </p:cNvSpPr>
          <p:nvPr>
            <p:ph type="ftr" sz="quarter" idx="11"/>
          </p:nvPr>
        </p:nvSpPr>
        <p:spPr/>
        <p:txBody>
          <a:bodyPr/>
          <a:lstStyle/>
          <a:p>
            <a:fld id="{6F05938C-15AA-4726-AF53-F65FA932FCD5}" type="slidenum">
              <a:rPr lang="en-US" smtClean="0"/>
              <a:t>18</a:t>
            </a:fld>
            <a:endParaRPr lang="en-US" dirty="0"/>
          </a:p>
        </p:txBody>
      </p:sp>
      <p:sp>
        <p:nvSpPr>
          <p:cNvPr id="6" name="Content Placeholder 5">
            <a:extLst>
              <a:ext uri="{FF2B5EF4-FFF2-40B4-BE49-F238E27FC236}">
                <a16:creationId xmlns:a16="http://schemas.microsoft.com/office/drawing/2014/main" id="{63268A64-32B7-8D5E-D486-0DEEC9E87590}"/>
              </a:ext>
            </a:extLst>
          </p:cNvPr>
          <p:cNvSpPr>
            <a:spLocks noGrp="1"/>
          </p:cNvSpPr>
          <p:nvPr>
            <p:ph idx="1"/>
          </p:nvPr>
        </p:nvSpPr>
        <p:spPr/>
        <p:txBody>
          <a:bodyPr>
            <a:normAutofit fontScale="85000" lnSpcReduction="20000"/>
          </a:bodyPr>
          <a:lstStyle/>
          <a:p>
            <a:pPr marL="0" marR="146050" indent="0" algn="just">
              <a:lnSpc>
                <a:spcPct val="107000"/>
              </a:lnSpc>
              <a:spcBef>
                <a:spcPts val="20"/>
              </a:spcBef>
              <a:spcAft>
                <a:spcPts val="800"/>
              </a:spcAft>
              <a:buNone/>
              <a:tabLst>
                <a:tab pos="291465" algn="l"/>
              </a:tabLst>
            </a:pPr>
            <a:r>
              <a:rPr lang="en-US" b="1" dirty="0"/>
              <a:t>AOBA’s Testimony: </a:t>
            </a:r>
          </a:p>
          <a:p>
            <a:pPr marL="0" marR="146050" indent="0" algn="just">
              <a:lnSpc>
                <a:spcPct val="107000"/>
              </a:lnSpc>
              <a:spcBef>
                <a:spcPts val="20"/>
              </a:spcBef>
              <a:spcAft>
                <a:spcPts val="800"/>
              </a:spcAft>
              <a:buNone/>
              <a:tabLst>
                <a:tab pos="291465" algn="l"/>
              </a:tabLst>
            </a:pPr>
            <a:r>
              <a:rPr lang="en-US" dirty="0"/>
              <a:t>• AOBA filed testimony on November 15, 2024 stating that Pepco did not meet its burden of proof and should not be allowed to recover any of its proposed $31.0 million requested increase. Additionally, AOBA’s testimony argued that in fact, Pepco has no Rate Year 3 revenue shortfall. The Company has recovered through rates the revenues that this Commission authorized for Rate Year 3, and any claimed revenue shortfall is due to Pepco’s substantial overspending of the Commission’s authorized Rate Year 3 revenue requirement. </a:t>
            </a:r>
          </a:p>
          <a:p>
            <a:pPr marL="0" marR="146050" indent="0" algn="just">
              <a:lnSpc>
                <a:spcPct val="107000"/>
              </a:lnSpc>
              <a:spcBef>
                <a:spcPts val="20"/>
              </a:spcBef>
              <a:spcAft>
                <a:spcPts val="800"/>
              </a:spcAft>
              <a:buNone/>
              <a:tabLst>
                <a:tab pos="291465" algn="l"/>
              </a:tabLst>
            </a:pPr>
            <a:r>
              <a:rPr lang="en-US" dirty="0"/>
              <a:t>• Further, AOBA’s testimony submitted that the Company’s failure to exercise reasonable cost control must not be rewarded. This Commission instructed Pepco to work within the lower revenue requirements the Commission approved in </a:t>
            </a:r>
            <a:r>
              <a:rPr lang="en-US" dirty="0">
                <a:hlinkClick r:id="rId3"/>
              </a:rPr>
              <a:t>Order No. 89868.</a:t>
            </a:r>
            <a:r>
              <a:rPr lang="en-US" dirty="0"/>
              <a:t> </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4071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3F950F-0778-1FD6-4A8A-95671A871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26BA9-CAA8-2A19-75F6-36EE2D35218D}"/>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Pepco Maryland Case No. 9655 </a:t>
            </a:r>
            <a:br>
              <a:rPr lang="en-US" sz="3600" b="1" dirty="0">
                <a:solidFill>
                  <a:schemeClr val="bg1"/>
                </a:solidFill>
                <a:latin typeface="+mn-lt"/>
              </a:rPr>
            </a:br>
            <a:r>
              <a:rPr lang="en-US" sz="3600" b="1" dirty="0">
                <a:solidFill>
                  <a:schemeClr val="bg1"/>
                </a:solidFill>
                <a:latin typeface="+mn-lt"/>
              </a:rPr>
              <a:t>Reconciliation Rate Year 3</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41ADA154-D05C-4615-7FB1-34BEBE684FB3}"/>
              </a:ext>
            </a:extLst>
          </p:cNvPr>
          <p:cNvSpPr>
            <a:spLocks noGrp="1"/>
          </p:cNvSpPr>
          <p:nvPr>
            <p:ph type="ftr" sz="quarter" idx="11"/>
          </p:nvPr>
        </p:nvSpPr>
        <p:spPr/>
        <p:txBody>
          <a:bodyPr/>
          <a:lstStyle/>
          <a:p>
            <a:fld id="{6F05938C-15AA-4726-AF53-F65FA932FCD5}" type="slidenum">
              <a:rPr lang="en-US" smtClean="0"/>
              <a:t>19</a:t>
            </a:fld>
            <a:endParaRPr lang="en-US" dirty="0"/>
          </a:p>
        </p:txBody>
      </p:sp>
      <p:sp>
        <p:nvSpPr>
          <p:cNvPr id="6" name="Content Placeholder 5">
            <a:extLst>
              <a:ext uri="{FF2B5EF4-FFF2-40B4-BE49-F238E27FC236}">
                <a16:creationId xmlns:a16="http://schemas.microsoft.com/office/drawing/2014/main" id="{421CF52F-0837-FDB4-B8E0-E1172D170C06}"/>
              </a:ext>
            </a:extLst>
          </p:cNvPr>
          <p:cNvSpPr>
            <a:spLocks noGrp="1"/>
          </p:cNvSpPr>
          <p:nvPr>
            <p:ph idx="1"/>
          </p:nvPr>
        </p:nvSpPr>
        <p:spPr/>
        <p:txBody>
          <a:bodyPr>
            <a:normAutofit fontScale="92500" lnSpcReduction="20000"/>
          </a:bodyPr>
          <a:lstStyle/>
          <a:p>
            <a:pPr marR="146050" algn="just">
              <a:lnSpc>
                <a:spcPct val="107000"/>
              </a:lnSpc>
              <a:spcBef>
                <a:spcPts val="20"/>
              </a:spcBef>
              <a:spcAft>
                <a:spcPts val="800"/>
              </a:spcAft>
              <a:tabLst>
                <a:tab pos="291465" algn="l"/>
              </a:tabLst>
            </a:pPr>
            <a:r>
              <a:rPr lang="en-US" sz="2500" dirty="0">
                <a:ea typeface="Calibri" panose="020F0502020204030204" pitchFamily="34" charset="0"/>
                <a:cs typeface="Times New Roman" panose="02020603050405020304" pitchFamily="18" charset="0"/>
              </a:rPr>
              <a:t>On March 31, 2026, the PSC issued </a:t>
            </a:r>
            <a:r>
              <a:rPr lang="en-US" sz="2500" dirty="0">
                <a:ea typeface="Calibri" panose="020F0502020204030204" pitchFamily="34" charset="0"/>
                <a:cs typeface="Times New Roman" panose="02020603050405020304" pitchFamily="18" charset="0"/>
                <a:hlinkClick r:id="rId3"/>
              </a:rPr>
              <a:t>Order 92264 </a:t>
            </a:r>
            <a:r>
              <a:rPr lang="en-US" sz="2500" dirty="0">
                <a:ea typeface="Calibri" panose="020F0502020204030204" pitchFamily="34" charset="0"/>
                <a:cs typeface="Times New Roman" panose="02020603050405020304" pitchFamily="18" charset="0"/>
              </a:rPr>
              <a:t>which reduced the $30.6 million of the reconciliation that Pepco requested, and approved a  $13.36 million increase in revenues.</a:t>
            </a:r>
          </a:p>
          <a:p>
            <a:pPr marR="146050" algn="just">
              <a:lnSpc>
                <a:spcPct val="107000"/>
              </a:lnSpc>
              <a:spcBef>
                <a:spcPts val="20"/>
              </a:spcBef>
              <a:spcAft>
                <a:spcPts val="800"/>
              </a:spcAft>
              <a:tabLst>
                <a:tab pos="291465" algn="l"/>
              </a:tabLst>
            </a:pPr>
            <a:r>
              <a:rPr lang="en-US" sz="2500" dirty="0">
                <a:ea typeface="Calibri" panose="020F0502020204030204" pitchFamily="34" charset="0"/>
                <a:cs typeface="Times New Roman" panose="02020603050405020304" pitchFamily="18" charset="0"/>
              </a:rPr>
              <a:t>The reconciliation amount will be collected from ratepayers from April 1, 2026 through March 31, 2027. Pepco requested that the $30.6 million be recovered from May 1, 2026 through April 30, 2027.</a:t>
            </a:r>
          </a:p>
          <a:p>
            <a:pPr marR="146050" algn="just">
              <a:lnSpc>
                <a:spcPct val="107000"/>
              </a:lnSpc>
              <a:spcBef>
                <a:spcPts val="20"/>
              </a:spcBef>
              <a:spcAft>
                <a:spcPts val="800"/>
              </a:spcAft>
              <a:tabLst>
                <a:tab pos="291465" algn="l"/>
              </a:tabLst>
            </a:pPr>
            <a:r>
              <a:rPr lang="en-US" sz="2500" dirty="0">
                <a:ea typeface="Calibri" panose="020F0502020204030204" pitchFamily="34" charset="0"/>
                <a:cs typeface="Times New Roman" panose="02020603050405020304" pitchFamily="18" charset="0"/>
              </a:rPr>
              <a:t>The Commission clearly understood the testimony of AOBA and others and  noted in its ruling that:</a:t>
            </a:r>
          </a:p>
          <a:p>
            <a:pPr marR="146050" lvl="1" algn="just">
              <a:lnSpc>
                <a:spcPct val="107000"/>
              </a:lnSpc>
              <a:spcBef>
                <a:spcPts val="20"/>
              </a:spcBef>
              <a:spcAft>
                <a:spcPts val="800"/>
              </a:spcAft>
              <a:tabLst>
                <a:tab pos="291465" algn="l"/>
              </a:tabLst>
            </a:pPr>
            <a:r>
              <a:rPr lang="en-US" sz="1800" i="1" dirty="0">
                <a:ea typeface="Calibri" panose="020F0502020204030204" pitchFamily="34" charset="0"/>
                <a:cs typeface="Times New Roman" panose="02020603050405020304" pitchFamily="18" charset="0"/>
              </a:rPr>
              <a:t>While the Commission approved the base MRP, the Commission has repeatedly emphasized that MRP utilities should not expect full recovery of their reconciliation requests, and that rate affordability by customers should be a serious consideration – warning utilities that close adherence to budgets is a crucial consideration in addressing reconciliation requests.</a:t>
            </a:r>
          </a:p>
          <a:p>
            <a:pPr marL="0" marR="146050" indent="0" algn="just">
              <a:lnSpc>
                <a:spcPct val="107000"/>
              </a:lnSpc>
              <a:spcBef>
                <a:spcPts val="20"/>
              </a:spcBef>
              <a:spcAft>
                <a:spcPts val="800"/>
              </a:spcAft>
              <a:buNone/>
              <a:tabLst>
                <a:tab pos="291465" algn="l"/>
              </a:tabLst>
            </a:pPr>
            <a:r>
              <a:rPr lang="en-US" sz="2200" dirty="0">
                <a:ea typeface="Calibri" panose="020F0502020204030204" pitchFamily="34" charset="0"/>
                <a:cs typeface="Times New Roman" panose="02020603050405020304" pitchFamily="18" charset="0"/>
                <a:hlinkClick r:id="rId4"/>
              </a:rPr>
              <a:t>Pepco Motion To Extend Period to Recover Reconciliation Charges</a:t>
            </a:r>
            <a:endParaRPr lang="en-US" sz="2200" dirty="0">
              <a:ea typeface="Calibri" panose="020F0502020204030204" pitchFamily="34" charset="0"/>
              <a:cs typeface="Times New Roman" panose="02020603050405020304" pitchFamily="18" charset="0"/>
            </a:endParaRPr>
          </a:p>
          <a:p>
            <a:pPr marR="146050" algn="just">
              <a:lnSpc>
                <a:spcPct val="107000"/>
              </a:lnSpc>
              <a:spcBef>
                <a:spcPts val="20"/>
              </a:spcBef>
              <a:spcAft>
                <a:spcPts val="800"/>
              </a:spcAft>
              <a:tabLst>
                <a:tab pos="291465" algn="l"/>
              </a:tabLst>
            </a:pPr>
            <a:endParaRPr lang="en-US" sz="2500" dirty="0">
              <a:ea typeface="Calibri" panose="020F0502020204030204" pitchFamily="34" charset="0"/>
              <a:cs typeface="Times New Roman" panose="02020603050405020304" pitchFamily="18" charset="0"/>
            </a:endParaRPr>
          </a:p>
          <a:p>
            <a:pPr marR="146050" algn="just">
              <a:lnSpc>
                <a:spcPct val="107000"/>
              </a:lnSpc>
              <a:spcBef>
                <a:spcPts val="20"/>
              </a:spcBef>
              <a:spcAft>
                <a:spcPts val="800"/>
              </a:spcAft>
              <a:tabLst>
                <a:tab pos="291465" algn="l"/>
              </a:tabLst>
            </a:pPr>
            <a:endParaRPr lang="en-US" sz="2500"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8499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6D47CFE-C685-5867-3A51-5FF68E0DA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A5F43-A5D5-7EAA-A69E-E67A822E15BD}"/>
              </a:ext>
            </a:extLst>
          </p:cNvPr>
          <p:cNvSpPr>
            <a:spLocks noGrp="1"/>
          </p:cNvSpPr>
          <p:nvPr>
            <p:ph type="title"/>
          </p:nvPr>
        </p:nvSpPr>
        <p:spPr>
          <a:xfrm>
            <a:off x="457199" y="365126"/>
            <a:ext cx="10896601" cy="920750"/>
          </a:xfrm>
        </p:spPr>
        <p:txBody>
          <a:bodyPr>
            <a:normAutofit/>
          </a:bodyPr>
          <a:lstStyle/>
          <a:p>
            <a:r>
              <a:rPr lang="en-US" b="1" dirty="0">
                <a:solidFill>
                  <a:schemeClr val="bg1"/>
                </a:solidFill>
                <a:latin typeface="+mn-lt"/>
              </a:rPr>
              <a:t>Agenda</a:t>
            </a:r>
          </a:p>
        </p:txBody>
      </p:sp>
      <p:sp>
        <p:nvSpPr>
          <p:cNvPr id="4" name="Footer Placeholder 3">
            <a:extLst>
              <a:ext uri="{FF2B5EF4-FFF2-40B4-BE49-F238E27FC236}">
                <a16:creationId xmlns:a16="http://schemas.microsoft.com/office/drawing/2014/main" id="{538C01E5-9C99-1599-386E-2455F04EBC3F}"/>
              </a:ext>
            </a:extLst>
          </p:cNvPr>
          <p:cNvSpPr>
            <a:spLocks noGrp="1"/>
          </p:cNvSpPr>
          <p:nvPr>
            <p:ph type="ftr" sz="quarter" idx="11"/>
          </p:nvPr>
        </p:nvSpPr>
        <p:spPr/>
        <p:txBody>
          <a:bodyPr/>
          <a:lstStyle/>
          <a:p>
            <a:fld id="{6F05938C-15AA-4726-AF53-F65FA932FCD5}" type="slidenum">
              <a:rPr lang="en-US" smtClean="0"/>
              <a:t>2</a:t>
            </a:fld>
            <a:endParaRPr lang="en-US" dirty="0"/>
          </a:p>
        </p:txBody>
      </p:sp>
      <p:sp>
        <p:nvSpPr>
          <p:cNvPr id="6" name="Content Placeholder 5">
            <a:extLst>
              <a:ext uri="{FF2B5EF4-FFF2-40B4-BE49-F238E27FC236}">
                <a16:creationId xmlns:a16="http://schemas.microsoft.com/office/drawing/2014/main" id="{5145B27C-E36E-3AEA-07CE-B85CF62643F2}"/>
              </a:ext>
            </a:extLst>
          </p:cNvPr>
          <p:cNvSpPr>
            <a:spLocks noGrp="1"/>
          </p:cNvSpPr>
          <p:nvPr>
            <p:ph idx="1"/>
          </p:nvPr>
        </p:nvSpPr>
        <p:spPr>
          <a:xfrm>
            <a:off x="839638" y="1894637"/>
            <a:ext cx="10515600" cy="4351338"/>
          </a:xfrm>
        </p:spPr>
        <p:txBody>
          <a:bodyPr>
            <a:normAutofit/>
          </a:bodyPr>
          <a:lstStyle/>
          <a:p>
            <a:pPr marL="0" indent="0">
              <a:buNone/>
            </a:pPr>
            <a:r>
              <a:rPr lang="en-US" sz="2400" b="1" dirty="0"/>
              <a:t>Pepco</a:t>
            </a:r>
          </a:p>
          <a:p>
            <a:pPr marL="457200" lvl="1" indent="0">
              <a:buNone/>
            </a:pPr>
            <a:r>
              <a:rPr lang="en-US" sz="2000" dirty="0"/>
              <a:t>Pepco DC -  Formal Case No. 1176 Appeal Update and Member Impact</a:t>
            </a:r>
            <a:endParaRPr lang="en-US" sz="2000" dirty="0">
              <a:solidFill>
                <a:srgbClr val="FF0000"/>
              </a:solidFill>
            </a:endParaRPr>
          </a:p>
          <a:p>
            <a:pPr marL="457200" lvl="1" indent="0">
              <a:buNone/>
            </a:pPr>
            <a:r>
              <a:rPr lang="en-US" sz="2000" dirty="0"/>
              <a:t>Pepco Maryland– Case No. 9655 Reconciliation of MYP</a:t>
            </a:r>
          </a:p>
          <a:p>
            <a:pPr marL="457200" lvl="1" indent="0">
              <a:buNone/>
            </a:pPr>
            <a:r>
              <a:rPr lang="en-US" sz="2000" dirty="0"/>
              <a:t>Pepco Maryland– Case No. 9820 </a:t>
            </a:r>
          </a:p>
          <a:p>
            <a:pPr marL="457200" lvl="1" indent="0">
              <a:buNone/>
            </a:pPr>
            <a:endParaRPr lang="en-US" sz="2000" b="1" dirty="0"/>
          </a:p>
          <a:p>
            <a:pPr marL="0" indent="0">
              <a:buNone/>
            </a:pPr>
            <a:r>
              <a:rPr lang="en-US" b="1" dirty="0"/>
              <a:t>Washington Gas </a:t>
            </a:r>
          </a:p>
          <a:p>
            <a:pPr marL="457200" lvl="1" indent="0">
              <a:buNone/>
            </a:pPr>
            <a:r>
              <a:rPr lang="en-US" sz="2000" dirty="0"/>
              <a:t>Washington Gas Maryland– Case No. 9849</a:t>
            </a:r>
            <a:endParaRPr lang="en-US" sz="2000" dirty="0">
              <a:solidFill>
                <a:srgbClr val="FF0000"/>
              </a:solidFill>
            </a:endParaRPr>
          </a:p>
          <a:p>
            <a:pPr marL="457200" lvl="1" indent="0">
              <a:buNone/>
            </a:pPr>
            <a:r>
              <a:rPr lang="en-US" sz="2000" dirty="0"/>
              <a:t>Washington Gas Virginia – Case No. PUR-2025-00091</a:t>
            </a:r>
          </a:p>
          <a:p>
            <a:pPr marL="457200" lvl="1" indent="0">
              <a:buNone/>
            </a:pPr>
            <a:endParaRPr lang="en-US" sz="2000" i="1" dirty="0">
              <a:solidFill>
                <a:srgbClr val="FF0000"/>
              </a:solidFill>
            </a:endParaRPr>
          </a:p>
        </p:txBody>
      </p:sp>
    </p:spTree>
    <p:extLst>
      <p:ext uri="{BB962C8B-B14F-4D97-AF65-F5344CB8AC3E}">
        <p14:creationId xmlns:p14="http://schemas.microsoft.com/office/powerpoint/2010/main" val="1597700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E87FD0-06F5-3A55-4CC5-B78DC128F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3214B-1ACE-3425-CB9C-2C25A6E80DBE}"/>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Pepco Maryland Case No. 9820</a:t>
            </a:r>
            <a:br>
              <a:rPr lang="en-US" sz="3600" b="1" dirty="0">
                <a:solidFill>
                  <a:schemeClr val="bg1"/>
                </a:solidFill>
                <a:latin typeface="+mn-lt"/>
              </a:rPr>
            </a:br>
            <a:r>
              <a:rPr lang="en-US" sz="3600" b="1" dirty="0">
                <a:solidFill>
                  <a:schemeClr val="bg1"/>
                </a:solidFill>
                <a:latin typeface="+mn-lt"/>
              </a:rPr>
              <a:t>Application for a Rate Increase</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C9486148-CC27-F833-916B-05FF2372B648}"/>
              </a:ext>
            </a:extLst>
          </p:cNvPr>
          <p:cNvSpPr>
            <a:spLocks noGrp="1"/>
          </p:cNvSpPr>
          <p:nvPr>
            <p:ph type="ftr" sz="quarter" idx="11"/>
          </p:nvPr>
        </p:nvSpPr>
        <p:spPr/>
        <p:txBody>
          <a:bodyPr/>
          <a:lstStyle/>
          <a:p>
            <a:fld id="{6F05938C-15AA-4726-AF53-F65FA932FCD5}" type="slidenum">
              <a:rPr lang="en-US" smtClean="0"/>
              <a:t>20</a:t>
            </a:fld>
            <a:endParaRPr lang="en-US" dirty="0"/>
          </a:p>
        </p:txBody>
      </p:sp>
      <p:sp>
        <p:nvSpPr>
          <p:cNvPr id="6" name="Content Placeholder 5">
            <a:extLst>
              <a:ext uri="{FF2B5EF4-FFF2-40B4-BE49-F238E27FC236}">
                <a16:creationId xmlns:a16="http://schemas.microsoft.com/office/drawing/2014/main" id="{F3B04419-B9A9-95DD-9D25-508EEF627DE9}"/>
              </a:ext>
            </a:extLst>
          </p:cNvPr>
          <p:cNvSpPr>
            <a:spLocks noGrp="1"/>
          </p:cNvSpPr>
          <p:nvPr>
            <p:ph idx="1"/>
          </p:nvPr>
        </p:nvSpPr>
        <p:spPr/>
        <p:txBody>
          <a:bodyPr>
            <a:normAutofit fontScale="92500" lnSpcReduction="10000"/>
          </a:bodyPr>
          <a:lstStyle/>
          <a:p>
            <a:pPr marR="146050" algn="just">
              <a:lnSpc>
                <a:spcPct val="107000"/>
              </a:lnSpc>
              <a:spcBef>
                <a:spcPts val="20"/>
              </a:spcBef>
              <a:spcAft>
                <a:spcPts val="800"/>
              </a:spcAft>
              <a:tabLst>
                <a:tab pos="291465" algn="l"/>
              </a:tabLst>
            </a:pPr>
            <a:r>
              <a:rPr lang="en-US" dirty="0">
                <a:ea typeface="Calibri" panose="020F0502020204030204" pitchFamily="34" charset="0"/>
                <a:cs typeface="Times New Roman" panose="02020603050405020304" pitchFamily="18" charset="0"/>
              </a:rPr>
              <a:t>Pepco filed an Application for Adjustment to its Retail Rates for the Distribution of Electricity for a </a:t>
            </a:r>
            <a:r>
              <a:rPr lang="en-US" b="1" dirty="0">
                <a:solidFill>
                  <a:srgbClr val="FF0000"/>
                </a:solidFill>
                <a:ea typeface="Calibri" panose="020F0502020204030204" pitchFamily="34" charset="0"/>
                <a:cs typeface="Times New Roman" panose="02020603050405020304" pitchFamily="18" charset="0"/>
              </a:rPr>
              <a:t>$133 million rate increase in Maryland on October 14, 2025. </a:t>
            </a:r>
            <a:r>
              <a:rPr lang="en-US" dirty="0">
                <a:ea typeface="Calibri" panose="020F0502020204030204" pitchFamily="34" charset="0"/>
                <a:cs typeface="Times New Roman" panose="02020603050405020304" pitchFamily="18" charset="0"/>
              </a:rPr>
              <a:t>New rates will be effective </a:t>
            </a:r>
            <a:r>
              <a:rPr lang="en-US" b="1" dirty="0">
                <a:solidFill>
                  <a:srgbClr val="FF0000"/>
                </a:solidFill>
                <a:ea typeface="Calibri" panose="020F0502020204030204" pitchFamily="34" charset="0"/>
                <a:cs typeface="Times New Roman" panose="02020603050405020304" pitchFamily="18" charset="0"/>
              </a:rPr>
              <a:t>August 10, 2026</a:t>
            </a:r>
            <a:r>
              <a:rPr lang="en-US" dirty="0">
                <a:ea typeface="Calibri" panose="020F0502020204030204" pitchFamily="34" charset="0"/>
                <a:cs typeface="Times New Roman" panose="02020603050405020304" pitchFamily="18" charset="0"/>
              </a:rPr>
              <a:t>.</a:t>
            </a:r>
          </a:p>
          <a:p>
            <a:pPr marR="146050" algn="just">
              <a:lnSpc>
                <a:spcPct val="107000"/>
              </a:lnSpc>
              <a:spcBef>
                <a:spcPts val="20"/>
              </a:spcBef>
              <a:spcAft>
                <a:spcPts val="800"/>
              </a:spcAft>
              <a:tabLst>
                <a:tab pos="291465" algn="l"/>
              </a:tabLst>
            </a:pPr>
            <a:r>
              <a:rPr lang="en-US" dirty="0">
                <a:ea typeface="Calibri" panose="020F0502020204030204" pitchFamily="34" charset="0"/>
                <a:cs typeface="Times New Roman" panose="02020603050405020304" pitchFamily="18" charset="0"/>
              </a:rPr>
              <a:t>Pepco’s request actually consists of two different rate applications, one based on an historical test year for </a:t>
            </a:r>
            <a:r>
              <a:rPr lang="en-US" b="1" dirty="0">
                <a:solidFill>
                  <a:srgbClr val="FF0000"/>
                </a:solidFill>
                <a:ea typeface="Calibri" panose="020F0502020204030204" pitchFamily="34" charset="0"/>
                <a:cs typeface="Times New Roman" panose="02020603050405020304" pitchFamily="18" charset="0"/>
              </a:rPr>
              <a:t>$142.0 million </a:t>
            </a:r>
            <a:r>
              <a:rPr lang="en-US" dirty="0">
                <a:ea typeface="Calibri" panose="020F0502020204030204" pitchFamily="34" charset="0"/>
                <a:cs typeface="Times New Roman" panose="02020603050405020304" pitchFamily="18" charset="0"/>
              </a:rPr>
              <a:t>increase, and the other based on a fully forecasted test year for </a:t>
            </a:r>
            <a:r>
              <a:rPr lang="en-US" b="1" dirty="0">
                <a:solidFill>
                  <a:srgbClr val="FF0000"/>
                </a:solidFill>
                <a:ea typeface="Calibri" panose="020F0502020204030204" pitchFamily="34" charset="0"/>
                <a:cs typeface="Times New Roman" panose="02020603050405020304" pitchFamily="18" charset="0"/>
              </a:rPr>
              <a:t>$133.0 million </a:t>
            </a:r>
            <a:r>
              <a:rPr lang="en-US" dirty="0">
                <a:ea typeface="Calibri" panose="020F0502020204030204" pitchFamily="34" charset="0"/>
                <a:cs typeface="Times New Roman" panose="02020603050405020304" pitchFamily="18" charset="0"/>
              </a:rPr>
              <a:t>increase. The first hearing was held November 18, 2025. </a:t>
            </a:r>
          </a:p>
          <a:p>
            <a:pPr marR="146050" algn="just">
              <a:lnSpc>
                <a:spcPct val="107000"/>
              </a:lnSpc>
              <a:spcBef>
                <a:spcPts val="20"/>
              </a:spcBef>
              <a:spcAft>
                <a:spcPts val="800"/>
              </a:spcAft>
              <a:tabLst>
                <a:tab pos="291465" algn="l"/>
              </a:tabLst>
            </a:pPr>
            <a:r>
              <a:rPr lang="en-US" dirty="0">
                <a:ea typeface="Calibri" panose="020F0502020204030204" pitchFamily="34" charset="0"/>
                <a:cs typeface="Times New Roman" panose="02020603050405020304" pitchFamily="18" charset="0"/>
              </a:rPr>
              <a:t>AOBA filed a Motion to Dismiss/Reject Pepco’s Application and OPC also filed a motion to  reject Pepco’s application or portions thereof. Both motions were denied without prejudice. </a:t>
            </a:r>
          </a:p>
          <a:p>
            <a:pPr marL="0" marR="146050" indent="0" algn="just">
              <a:lnSpc>
                <a:spcPct val="107000"/>
              </a:lnSpc>
              <a:spcBef>
                <a:spcPts val="20"/>
              </a:spcBef>
              <a:spcAft>
                <a:spcPts val="800"/>
              </a:spcAft>
              <a:buNone/>
              <a:tabLst>
                <a:tab pos="291465" algn="l"/>
              </a:tabLst>
            </a:pP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774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9D944A-E723-207A-6699-DADED9FC3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75603-CF5A-2E29-6685-C2BEBF812BA5}"/>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Pepco Maryland Case No. 9820</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ECA011F6-6FDB-F716-CB2E-ADB3235771EC}"/>
              </a:ext>
            </a:extLst>
          </p:cNvPr>
          <p:cNvSpPr>
            <a:spLocks noGrp="1"/>
          </p:cNvSpPr>
          <p:nvPr>
            <p:ph type="ftr" sz="quarter" idx="11"/>
          </p:nvPr>
        </p:nvSpPr>
        <p:spPr/>
        <p:txBody>
          <a:bodyPr/>
          <a:lstStyle/>
          <a:p>
            <a:fld id="{6F05938C-15AA-4726-AF53-F65FA932FCD5}" type="slidenum">
              <a:rPr lang="en-US" smtClean="0"/>
              <a:t>21</a:t>
            </a:fld>
            <a:endParaRPr lang="en-US" dirty="0"/>
          </a:p>
        </p:txBody>
      </p:sp>
      <p:sp>
        <p:nvSpPr>
          <p:cNvPr id="6" name="Content Placeholder 5">
            <a:extLst>
              <a:ext uri="{FF2B5EF4-FFF2-40B4-BE49-F238E27FC236}">
                <a16:creationId xmlns:a16="http://schemas.microsoft.com/office/drawing/2014/main" id="{7BDD467C-6F1C-E904-3167-5ED22EC7C617}"/>
              </a:ext>
            </a:extLst>
          </p:cNvPr>
          <p:cNvSpPr>
            <a:spLocks noGrp="1"/>
          </p:cNvSpPr>
          <p:nvPr>
            <p:ph idx="1"/>
          </p:nvPr>
        </p:nvSpPr>
        <p:spPr>
          <a:xfrm>
            <a:off x="593785" y="1739361"/>
            <a:ext cx="10025332" cy="4351338"/>
          </a:xfrm>
        </p:spPr>
        <p:txBody>
          <a:bodyPr>
            <a:normAutofit/>
          </a:bodyPr>
          <a:lstStyle/>
          <a:p>
            <a:pPr marR="146050" algn="just">
              <a:lnSpc>
                <a:spcPct val="107000"/>
              </a:lnSpc>
              <a:spcBef>
                <a:spcPts val="20"/>
              </a:spcBef>
              <a:spcAft>
                <a:spcPts val="800"/>
              </a:spcAft>
              <a:tabLst>
                <a:tab pos="291465" algn="l"/>
              </a:tabLst>
            </a:pPr>
            <a:r>
              <a:rPr lang="en-US" sz="2400" dirty="0">
                <a:ea typeface="Calibri" panose="020F0502020204030204" pitchFamily="34" charset="0"/>
                <a:cs typeface="Times New Roman" panose="02020603050405020304" pitchFamily="18" charset="0"/>
              </a:rPr>
              <a:t>On January 30, 2026, AOBA filed testimony from its expert witnesses recommending a smaller increase for Pepco of not to exceed $46.2 million based on Pepco’s inability to accurately forecast costs, excessive capital and reliability spending and an inaccurate revenue allocation between rate classes, with the GT_LV and MGT_LV rate classes receiving higher than average increases.</a:t>
            </a:r>
          </a:p>
          <a:p>
            <a:pPr marL="0" marR="146050" indent="0" algn="just">
              <a:lnSpc>
                <a:spcPct val="107000"/>
              </a:lnSpc>
              <a:spcBef>
                <a:spcPts val="20"/>
              </a:spcBef>
              <a:spcAft>
                <a:spcPts val="800"/>
              </a:spcAft>
              <a:buNone/>
              <a:tabLst>
                <a:tab pos="291465" algn="l"/>
              </a:tabLst>
            </a:pPr>
            <a:r>
              <a:rPr lang="en-US" sz="2400" dirty="0">
                <a:ea typeface="Calibri" panose="020F0502020204030204" pitchFamily="34" charset="0"/>
                <a:cs typeface="Times New Roman" panose="02020603050405020304" pitchFamily="18" charset="0"/>
                <a:hlinkClick r:id="rId3"/>
              </a:rPr>
              <a:t>Bruce Oliver Case 9820 Testimony</a:t>
            </a:r>
            <a:endParaRPr lang="en-US" sz="2400" dirty="0">
              <a:ea typeface="Calibri" panose="020F0502020204030204" pitchFamily="34" charset="0"/>
              <a:cs typeface="Times New Roman" panose="02020603050405020304" pitchFamily="18" charset="0"/>
            </a:endParaRPr>
          </a:p>
          <a:p>
            <a:pPr marL="0" marR="146050" indent="0" algn="just">
              <a:lnSpc>
                <a:spcPct val="107000"/>
              </a:lnSpc>
              <a:spcBef>
                <a:spcPts val="20"/>
              </a:spcBef>
              <a:spcAft>
                <a:spcPts val="800"/>
              </a:spcAft>
              <a:buNone/>
              <a:tabLst>
                <a:tab pos="291465" algn="l"/>
              </a:tabLst>
            </a:pPr>
            <a:r>
              <a:rPr lang="en-US" sz="2400" dirty="0">
                <a:ea typeface="Calibri" panose="020F0502020204030204" pitchFamily="34" charset="0"/>
                <a:cs typeface="Times New Roman" panose="02020603050405020304" pitchFamily="18" charset="0"/>
                <a:hlinkClick r:id="rId4"/>
              </a:rPr>
              <a:t>Tim Oliver Case 9820 Testimony</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88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BA30CCD-089D-FC5C-3821-74DB177EE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A67D4-6BF2-E9EF-3485-F46DFAE638F6}"/>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Pepco Maryland Case No. 9820</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C9872A39-FCD0-42C1-E258-0AE3557EA2DE}"/>
              </a:ext>
            </a:extLst>
          </p:cNvPr>
          <p:cNvSpPr>
            <a:spLocks noGrp="1"/>
          </p:cNvSpPr>
          <p:nvPr>
            <p:ph type="ftr" sz="quarter" idx="11"/>
          </p:nvPr>
        </p:nvSpPr>
        <p:spPr/>
        <p:txBody>
          <a:bodyPr/>
          <a:lstStyle/>
          <a:p>
            <a:fld id="{6F05938C-15AA-4726-AF53-F65FA932FCD5}" type="slidenum">
              <a:rPr lang="en-US" smtClean="0"/>
              <a:t>22</a:t>
            </a:fld>
            <a:endParaRPr lang="en-US" dirty="0"/>
          </a:p>
        </p:txBody>
      </p:sp>
      <p:sp>
        <p:nvSpPr>
          <p:cNvPr id="6" name="Content Placeholder 5">
            <a:extLst>
              <a:ext uri="{FF2B5EF4-FFF2-40B4-BE49-F238E27FC236}">
                <a16:creationId xmlns:a16="http://schemas.microsoft.com/office/drawing/2014/main" id="{2E1AB6E1-0402-DB86-A143-4EED5C92356F}"/>
              </a:ext>
            </a:extLst>
          </p:cNvPr>
          <p:cNvSpPr>
            <a:spLocks noGrp="1"/>
          </p:cNvSpPr>
          <p:nvPr>
            <p:ph idx="1"/>
          </p:nvPr>
        </p:nvSpPr>
        <p:spPr>
          <a:xfrm>
            <a:off x="593785" y="1739361"/>
            <a:ext cx="10025332" cy="4351338"/>
          </a:xfrm>
        </p:spPr>
        <p:txBody>
          <a:bodyPr>
            <a:normAutofit/>
          </a:bodyPr>
          <a:lstStyle/>
          <a:p>
            <a:pPr marR="146050" algn="just">
              <a:lnSpc>
                <a:spcPct val="107000"/>
              </a:lnSpc>
              <a:spcBef>
                <a:spcPts val="20"/>
              </a:spcBef>
              <a:spcAft>
                <a:spcPts val="800"/>
              </a:spcAft>
              <a:tabLst>
                <a:tab pos="291465" algn="l"/>
              </a:tabLst>
            </a:pPr>
            <a:r>
              <a:rPr lang="en-US" sz="2400" dirty="0">
                <a:ea typeface="Calibri" panose="020F0502020204030204" pitchFamily="34" charset="0"/>
                <a:cs typeface="Times New Roman" panose="02020603050405020304" pitchFamily="18" charset="0"/>
              </a:rPr>
              <a:t>On March 11, 2026, Pepco filed rebuttal testimony in Case No. 9820. </a:t>
            </a:r>
          </a:p>
          <a:p>
            <a:pPr marR="146050" algn="just">
              <a:lnSpc>
                <a:spcPct val="107000"/>
              </a:lnSpc>
              <a:spcBef>
                <a:spcPts val="20"/>
              </a:spcBef>
              <a:spcAft>
                <a:spcPts val="800"/>
              </a:spcAft>
              <a:tabLst>
                <a:tab pos="291465" algn="l"/>
              </a:tabLst>
            </a:pPr>
            <a:r>
              <a:rPr lang="en-US" sz="2400" dirty="0">
                <a:ea typeface="Calibri" panose="020F0502020204030204" pitchFamily="34" charset="0"/>
                <a:cs typeface="Times New Roman" panose="02020603050405020304" pitchFamily="18" charset="0"/>
              </a:rPr>
              <a:t>The table below summarizes the Overall Revenue Requirements by Party</a:t>
            </a:r>
          </a:p>
          <a:p>
            <a:pPr marL="0" marR="146050" indent="0" algn="just">
              <a:lnSpc>
                <a:spcPct val="107000"/>
              </a:lnSpc>
              <a:spcBef>
                <a:spcPts val="20"/>
              </a:spcBef>
              <a:spcAft>
                <a:spcPts val="800"/>
              </a:spcAft>
              <a:buNone/>
              <a:tabLst>
                <a:tab pos="291465" algn="l"/>
              </a:tabLst>
            </a:pPr>
            <a:r>
              <a:rPr lang="en-US" sz="2400" dirty="0">
                <a:ea typeface="Calibri" panose="020F0502020204030204" pitchFamily="34" charset="0"/>
                <a:cs typeface="Times New Roman" panose="02020603050405020304" pitchFamily="18" charset="0"/>
                <a:hlinkClick r:id="rId3"/>
              </a:rPr>
              <a:t>Pepco Rebuttal Testimony</a:t>
            </a:r>
            <a:endParaRPr lang="en-US" sz="2400" dirty="0">
              <a:ea typeface="Calibri" panose="020F0502020204030204" pitchFamily="34" charset="0"/>
              <a:cs typeface="Times New Roman" panose="02020603050405020304" pitchFamily="18" charset="0"/>
            </a:endParaRPr>
          </a:p>
          <a:p>
            <a:pPr marL="0" marR="146050" indent="0" algn="just">
              <a:lnSpc>
                <a:spcPct val="107000"/>
              </a:lnSpc>
              <a:spcBef>
                <a:spcPts val="20"/>
              </a:spcBef>
              <a:spcAft>
                <a:spcPts val="800"/>
              </a:spcAft>
              <a:buNone/>
              <a:tabLst>
                <a:tab pos="291465" algn="l"/>
              </a:tabLst>
            </a:pPr>
            <a:endParaRPr lang="en-US" sz="2400" dirty="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033AA71-0498-800A-D6E6-CFB9E0DCFC39}"/>
              </a:ext>
            </a:extLst>
          </p:cNvPr>
          <p:cNvPicPr>
            <a:picLocks noChangeAspect="1"/>
          </p:cNvPicPr>
          <p:nvPr/>
        </p:nvPicPr>
        <p:blipFill>
          <a:blip r:embed="rId4"/>
          <a:stretch>
            <a:fillRect/>
          </a:stretch>
        </p:blipFill>
        <p:spPr>
          <a:xfrm>
            <a:off x="2404445" y="3576363"/>
            <a:ext cx="5498237" cy="2054561"/>
          </a:xfrm>
          <a:prstGeom prst="rect">
            <a:avLst/>
          </a:prstGeom>
        </p:spPr>
      </p:pic>
    </p:spTree>
    <p:extLst>
      <p:ext uri="{BB962C8B-B14F-4D97-AF65-F5344CB8AC3E}">
        <p14:creationId xmlns:p14="http://schemas.microsoft.com/office/powerpoint/2010/main" val="3721604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767343-FCA8-BD87-1BD9-D9B6102BB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9DCBB-3B83-E151-FE1C-8228C8B6DD3D}"/>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Pepco Maryland Case No. 9820</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6C8204CA-BBE8-26BC-4E03-84B46726C782}"/>
              </a:ext>
            </a:extLst>
          </p:cNvPr>
          <p:cNvSpPr>
            <a:spLocks noGrp="1"/>
          </p:cNvSpPr>
          <p:nvPr>
            <p:ph type="ftr" sz="quarter" idx="11"/>
          </p:nvPr>
        </p:nvSpPr>
        <p:spPr/>
        <p:txBody>
          <a:bodyPr/>
          <a:lstStyle/>
          <a:p>
            <a:fld id="{6F05938C-15AA-4726-AF53-F65FA932FCD5}" type="slidenum">
              <a:rPr lang="en-US" smtClean="0"/>
              <a:t>23</a:t>
            </a:fld>
            <a:endParaRPr lang="en-US" dirty="0"/>
          </a:p>
        </p:txBody>
      </p:sp>
      <p:pic>
        <p:nvPicPr>
          <p:cNvPr id="3" name="Content Placeholder 2">
            <a:extLst>
              <a:ext uri="{FF2B5EF4-FFF2-40B4-BE49-F238E27FC236}">
                <a16:creationId xmlns:a16="http://schemas.microsoft.com/office/drawing/2014/main" id="{9C9475AF-8CEE-218C-391B-103D8277D7CE}"/>
              </a:ext>
            </a:extLst>
          </p:cNvPr>
          <p:cNvPicPr>
            <a:picLocks noGrp="1" noChangeAspect="1"/>
          </p:cNvPicPr>
          <p:nvPr>
            <p:ph idx="1"/>
          </p:nvPr>
        </p:nvPicPr>
        <p:blipFill>
          <a:blip r:embed="rId3"/>
          <a:stretch>
            <a:fillRect/>
          </a:stretch>
        </p:blipFill>
        <p:spPr>
          <a:xfrm>
            <a:off x="1066542" y="1756047"/>
            <a:ext cx="7777769" cy="4092303"/>
          </a:xfrm>
          <a:prstGeom prst="rect">
            <a:avLst/>
          </a:prstGeom>
        </p:spPr>
      </p:pic>
      <p:sp>
        <p:nvSpPr>
          <p:cNvPr id="7" name="TextBox 6">
            <a:extLst>
              <a:ext uri="{FF2B5EF4-FFF2-40B4-BE49-F238E27FC236}">
                <a16:creationId xmlns:a16="http://schemas.microsoft.com/office/drawing/2014/main" id="{530B5503-96FC-09B2-029B-B8E4629CAF0A}"/>
              </a:ext>
            </a:extLst>
          </p:cNvPr>
          <p:cNvSpPr txBox="1"/>
          <p:nvPr/>
        </p:nvSpPr>
        <p:spPr>
          <a:xfrm>
            <a:off x="7962181" y="2173705"/>
            <a:ext cx="3163278" cy="3416320"/>
          </a:xfrm>
          <a:prstGeom prst="rect">
            <a:avLst/>
          </a:prstGeom>
          <a:noFill/>
        </p:spPr>
        <p:txBody>
          <a:bodyPr wrap="square">
            <a:spAutoFit/>
          </a:bodyPr>
          <a:lstStyle/>
          <a:p>
            <a:endParaRPr lang="en-US" b="1" dirty="0"/>
          </a:p>
          <a:p>
            <a:r>
              <a:rPr lang="en-US" b="1" dirty="0">
                <a:solidFill>
                  <a:srgbClr val="FF0000"/>
                </a:solidFill>
                <a:ea typeface="Calibri" panose="020F0502020204030204" pitchFamily="34" charset="0"/>
                <a:cs typeface="Times New Roman" panose="02020603050405020304" pitchFamily="18" charset="0"/>
              </a:rPr>
              <a:t>AOBA anticipates the rate increase for commercial customers between 23% -29%, if not more if Pepco’s full request is granted.</a:t>
            </a:r>
          </a:p>
          <a:p>
            <a:endParaRPr lang="en-US" b="1" dirty="0"/>
          </a:p>
          <a:p>
            <a:r>
              <a:rPr lang="en-US" dirty="0"/>
              <a:t>The allocation of the rate increase is shown below with approximately $80 million of the increase applied to residential rate payers.</a:t>
            </a:r>
          </a:p>
        </p:txBody>
      </p:sp>
    </p:spTree>
    <p:extLst>
      <p:ext uri="{BB962C8B-B14F-4D97-AF65-F5344CB8AC3E}">
        <p14:creationId xmlns:p14="http://schemas.microsoft.com/office/powerpoint/2010/main" val="3492446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883DA0-80F6-AEC5-B7F3-FBEA92A14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B6FC4-FD31-2E6C-21D5-EEDAF8C3D18F}"/>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Pepco Maryland Case No. 9820</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EFE6612A-E45D-9003-175A-6E523A7247B5}"/>
              </a:ext>
            </a:extLst>
          </p:cNvPr>
          <p:cNvSpPr>
            <a:spLocks noGrp="1"/>
          </p:cNvSpPr>
          <p:nvPr>
            <p:ph type="ftr" sz="quarter" idx="11"/>
          </p:nvPr>
        </p:nvSpPr>
        <p:spPr/>
        <p:txBody>
          <a:bodyPr/>
          <a:lstStyle/>
          <a:p>
            <a:fld id="{6F05938C-15AA-4726-AF53-F65FA932FCD5}" type="slidenum">
              <a:rPr lang="en-US" smtClean="0"/>
              <a:t>24</a:t>
            </a:fld>
            <a:endParaRPr lang="en-US" dirty="0"/>
          </a:p>
        </p:txBody>
      </p:sp>
      <p:sp>
        <p:nvSpPr>
          <p:cNvPr id="6" name="Content Placeholder 5">
            <a:extLst>
              <a:ext uri="{FF2B5EF4-FFF2-40B4-BE49-F238E27FC236}">
                <a16:creationId xmlns:a16="http://schemas.microsoft.com/office/drawing/2014/main" id="{25B5E122-6807-B279-EDD0-5E8287098B43}"/>
              </a:ext>
            </a:extLst>
          </p:cNvPr>
          <p:cNvSpPr>
            <a:spLocks noGrp="1"/>
          </p:cNvSpPr>
          <p:nvPr>
            <p:ph idx="1"/>
          </p:nvPr>
        </p:nvSpPr>
        <p:spPr>
          <a:xfrm>
            <a:off x="593785" y="1739361"/>
            <a:ext cx="5502215" cy="4351338"/>
          </a:xfrm>
        </p:spPr>
        <p:txBody>
          <a:bodyPr>
            <a:normAutofit fontScale="70000" lnSpcReduction="20000"/>
          </a:bodyPr>
          <a:lstStyle/>
          <a:p>
            <a:pPr marR="146050" algn="just">
              <a:lnSpc>
                <a:spcPct val="107000"/>
              </a:lnSpc>
              <a:spcBef>
                <a:spcPts val="20"/>
              </a:spcBef>
              <a:spcAft>
                <a:spcPts val="800"/>
              </a:spcAft>
              <a:tabLst>
                <a:tab pos="291465" algn="l"/>
              </a:tabLst>
            </a:pPr>
            <a:r>
              <a:rPr lang="en-US" dirty="0">
                <a:ea typeface="Calibri" panose="020F0502020204030204" pitchFamily="34" charset="0"/>
                <a:cs typeface="Times New Roman" panose="02020603050405020304" pitchFamily="18" charset="0"/>
              </a:rPr>
              <a:t>AOBA preliminarily reviewed a few sample accounts to calculate the impact on rates going forward for an MGT_LV and a GT_LV account. </a:t>
            </a:r>
          </a:p>
          <a:p>
            <a:pPr marR="146050" algn="just">
              <a:lnSpc>
                <a:spcPct val="107000"/>
              </a:lnSpc>
              <a:spcBef>
                <a:spcPts val="20"/>
              </a:spcBef>
              <a:spcAft>
                <a:spcPts val="800"/>
              </a:spcAft>
              <a:tabLst>
                <a:tab pos="291465" algn="l"/>
              </a:tabLst>
            </a:pPr>
            <a:r>
              <a:rPr lang="en-US" dirty="0">
                <a:ea typeface="Calibri" panose="020F0502020204030204" pitchFamily="34" charset="0"/>
                <a:cs typeface="Times New Roman" panose="02020603050405020304" pitchFamily="18" charset="0"/>
              </a:rPr>
              <a:t>The chart presents this in multiple formats and includes ONLY the three rate case components (customer charge, distribution charge and demand charge)</a:t>
            </a:r>
          </a:p>
          <a:p>
            <a:pPr marR="146050" algn="just">
              <a:lnSpc>
                <a:spcPct val="107000"/>
              </a:lnSpc>
              <a:spcBef>
                <a:spcPts val="20"/>
              </a:spcBef>
              <a:spcAft>
                <a:spcPts val="800"/>
              </a:spcAft>
              <a:tabLst>
                <a:tab pos="291465" algn="l"/>
              </a:tabLst>
            </a:pPr>
            <a:r>
              <a:rPr lang="en-US" dirty="0">
                <a:ea typeface="Calibri" panose="020F0502020204030204" pitchFamily="34" charset="0"/>
                <a:cs typeface="Times New Roman" panose="02020603050405020304" pitchFamily="18" charset="0"/>
              </a:rPr>
              <a:t>Budget impact for CY 2026 (assuming the rate increase begins in August 2026, seven months at current rates, four plus months at new rates)</a:t>
            </a:r>
          </a:p>
          <a:p>
            <a:pPr marR="146050" algn="just">
              <a:lnSpc>
                <a:spcPct val="107000"/>
              </a:lnSpc>
              <a:spcBef>
                <a:spcPts val="20"/>
              </a:spcBef>
              <a:spcAft>
                <a:spcPts val="800"/>
              </a:spcAft>
              <a:tabLst>
                <a:tab pos="291465" algn="l"/>
              </a:tabLst>
            </a:pPr>
            <a:r>
              <a:rPr lang="en-US" dirty="0">
                <a:ea typeface="Calibri" panose="020F0502020204030204" pitchFamily="34" charset="0"/>
                <a:cs typeface="Times New Roman" panose="02020603050405020304" pitchFamily="18" charset="0"/>
              </a:rPr>
              <a:t>Impact of the rate increase just for the months of August to December 2026.</a:t>
            </a:r>
          </a:p>
          <a:p>
            <a:pPr marR="146050" algn="just">
              <a:lnSpc>
                <a:spcPct val="107000"/>
              </a:lnSpc>
              <a:spcBef>
                <a:spcPts val="20"/>
              </a:spcBef>
              <a:spcAft>
                <a:spcPts val="800"/>
              </a:spcAft>
              <a:tabLst>
                <a:tab pos="291465" algn="l"/>
              </a:tabLst>
            </a:pPr>
            <a:endParaRPr lang="en-US" dirty="0">
              <a:ea typeface="Calibri" panose="020F0502020204030204" pitchFamily="34" charset="0"/>
              <a:cs typeface="Times New Roman" panose="02020603050405020304" pitchFamily="18" charset="0"/>
            </a:endParaRPr>
          </a:p>
          <a:p>
            <a:pPr marL="0" marR="146050" indent="0" algn="just">
              <a:lnSpc>
                <a:spcPct val="107000"/>
              </a:lnSpc>
              <a:spcBef>
                <a:spcPts val="20"/>
              </a:spcBef>
              <a:spcAft>
                <a:spcPts val="800"/>
              </a:spcAft>
              <a:buNone/>
              <a:tabLst>
                <a:tab pos="291465" algn="l"/>
              </a:tabLst>
            </a:pPr>
            <a:endParaRPr lang="en-US"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9C26A5B-B565-A6DD-FBCA-95CFA35B1627}"/>
              </a:ext>
            </a:extLst>
          </p:cNvPr>
          <p:cNvPicPr>
            <a:picLocks noChangeAspect="1"/>
          </p:cNvPicPr>
          <p:nvPr/>
        </p:nvPicPr>
        <p:blipFill>
          <a:blip r:embed="rId3"/>
          <a:stretch>
            <a:fillRect/>
          </a:stretch>
        </p:blipFill>
        <p:spPr>
          <a:xfrm>
            <a:off x="6299849" y="1990725"/>
            <a:ext cx="5512827" cy="3067050"/>
          </a:xfrm>
          <a:prstGeom prst="rect">
            <a:avLst/>
          </a:prstGeom>
        </p:spPr>
      </p:pic>
    </p:spTree>
    <p:extLst>
      <p:ext uri="{BB962C8B-B14F-4D97-AF65-F5344CB8AC3E}">
        <p14:creationId xmlns:p14="http://schemas.microsoft.com/office/powerpoint/2010/main" val="978594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8146E21-6323-0FFE-945A-366F3403D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45634-181C-A2F2-EDFE-609E81F7E22E}"/>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Pepco Maryland Case No. 9820</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8C4AA076-78FC-6F8B-6BF4-8C026422D873}"/>
              </a:ext>
            </a:extLst>
          </p:cNvPr>
          <p:cNvSpPr>
            <a:spLocks noGrp="1"/>
          </p:cNvSpPr>
          <p:nvPr>
            <p:ph type="ftr" sz="quarter" idx="11"/>
          </p:nvPr>
        </p:nvSpPr>
        <p:spPr/>
        <p:txBody>
          <a:bodyPr/>
          <a:lstStyle/>
          <a:p>
            <a:fld id="{6F05938C-15AA-4726-AF53-F65FA932FCD5}" type="slidenum">
              <a:rPr lang="en-US" smtClean="0"/>
              <a:t>25</a:t>
            </a:fld>
            <a:endParaRPr lang="en-US" dirty="0"/>
          </a:p>
        </p:txBody>
      </p:sp>
      <p:sp>
        <p:nvSpPr>
          <p:cNvPr id="6" name="Content Placeholder 5">
            <a:extLst>
              <a:ext uri="{FF2B5EF4-FFF2-40B4-BE49-F238E27FC236}">
                <a16:creationId xmlns:a16="http://schemas.microsoft.com/office/drawing/2014/main" id="{91795D84-6F68-265C-EEAD-2A97D978C6AD}"/>
              </a:ext>
            </a:extLst>
          </p:cNvPr>
          <p:cNvSpPr>
            <a:spLocks noGrp="1"/>
          </p:cNvSpPr>
          <p:nvPr>
            <p:ph idx="1"/>
          </p:nvPr>
        </p:nvSpPr>
        <p:spPr>
          <a:xfrm>
            <a:off x="593785" y="1739361"/>
            <a:ext cx="10025332" cy="4351338"/>
          </a:xfrm>
        </p:spPr>
        <p:txBody>
          <a:bodyPr>
            <a:normAutofit fontScale="85000" lnSpcReduction="20000"/>
          </a:bodyPr>
          <a:lstStyle/>
          <a:p>
            <a:pPr marR="146050" algn="just">
              <a:lnSpc>
                <a:spcPct val="107000"/>
              </a:lnSpc>
              <a:spcBef>
                <a:spcPts val="20"/>
              </a:spcBef>
              <a:spcAft>
                <a:spcPts val="800"/>
              </a:spcAft>
              <a:tabLst>
                <a:tab pos="291465" algn="l"/>
              </a:tabLst>
            </a:pPr>
            <a:r>
              <a:rPr lang="en-US" dirty="0">
                <a:ea typeface="Calibri" panose="020F0502020204030204" pitchFamily="34" charset="0"/>
                <a:cs typeface="Times New Roman" panose="02020603050405020304" pitchFamily="18" charset="0"/>
              </a:rPr>
              <a:t>For budget purposes, the MGT_LV building should expect an increase of </a:t>
            </a:r>
            <a:r>
              <a:rPr lang="en-US" b="1" dirty="0">
                <a:solidFill>
                  <a:srgbClr val="FF0000"/>
                </a:solidFill>
                <a:ea typeface="Calibri" panose="020F0502020204030204" pitchFamily="34" charset="0"/>
                <a:cs typeface="Times New Roman" panose="02020603050405020304" pitchFamily="18" charset="0"/>
              </a:rPr>
              <a:t>10%</a:t>
            </a:r>
            <a:r>
              <a:rPr lang="en-US" dirty="0">
                <a:ea typeface="Calibri" panose="020F0502020204030204" pitchFamily="34" charset="0"/>
                <a:cs typeface="Times New Roman" panose="02020603050405020304" pitchFamily="18" charset="0"/>
              </a:rPr>
              <a:t> in their total distribution costs from Pepco for the months of August to December 2026 with an annualized total impact on 2026 budgets of approximately a </a:t>
            </a:r>
            <a:r>
              <a:rPr lang="en-US" b="1" dirty="0">
                <a:solidFill>
                  <a:srgbClr val="FF0000"/>
                </a:solidFill>
                <a:ea typeface="Calibri" panose="020F0502020204030204" pitchFamily="34" charset="0"/>
                <a:cs typeface="Times New Roman" panose="02020603050405020304" pitchFamily="18" charset="0"/>
              </a:rPr>
              <a:t>3% increase</a:t>
            </a:r>
            <a:r>
              <a:rPr lang="en-US" dirty="0">
                <a:ea typeface="Calibri" panose="020F0502020204030204" pitchFamily="34" charset="0"/>
                <a:cs typeface="Times New Roman" panose="02020603050405020304" pitchFamily="18" charset="0"/>
              </a:rPr>
              <a:t>.</a:t>
            </a:r>
          </a:p>
          <a:p>
            <a:pPr marR="146050" algn="just">
              <a:lnSpc>
                <a:spcPct val="107000"/>
              </a:lnSpc>
              <a:spcBef>
                <a:spcPts val="20"/>
              </a:spcBef>
              <a:spcAft>
                <a:spcPts val="800"/>
              </a:spcAft>
              <a:tabLst>
                <a:tab pos="291465" algn="l"/>
              </a:tabLst>
            </a:pPr>
            <a:r>
              <a:rPr lang="en-US" dirty="0">
                <a:ea typeface="Calibri" panose="020F0502020204030204" pitchFamily="34" charset="0"/>
                <a:cs typeface="Times New Roman" panose="02020603050405020304" pitchFamily="18" charset="0"/>
              </a:rPr>
              <a:t>Your building could have different impacts based on your building size and load shape and other factors, including the other riders included in your Pepco bill.</a:t>
            </a:r>
          </a:p>
          <a:p>
            <a:pPr marL="0" marR="146050" indent="0" algn="just">
              <a:lnSpc>
                <a:spcPct val="107000"/>
              </a:lnSpc>
              <a:spcBef>
                <a:spcPts val="20"/>
              </a:spcBef>
              <a:spcAft>
                <a:spcPts val="800"/>
              </a:spcAft>
              <a:buNone/>
              <a:tabLst>
                <a:tab pos="291465" algn="l"/>
              </a:tabLst>
            </a:pPr>
            <a:r>
              <a:rPr lang="en-US" b="1" dirty="0">
                <a:ea typeface="Calibri" panose="020F0502020204030204" pitchFamily="34" charset="0"/>
                <a:cs typeface="Times New Roman" panose="02020603050405020304" pitchFamily="18" charset="0"/>
              </a:rPr>
              <a:t>What Does it All Mean?  </a:t>
            </a:r>
          </a:p>
          <a:p>
            <a:pPr marR="146050" algn="just">
              <a:lnSpc>
                <a:spcPct val="107000"/>
              </a:lnSpc>
              <a:spcBef>
                <a:spcPts val="20"/>
              </a:spcBef>
              <a:spcAft>
                <a:spcPts val="800"/>
              </a:spcAft>
              <a:tabLst>
                <a:tab pos="291465" algn="l"/>
              </a:tabLst>
            </a:pPr>
            <a:r>
              <a:rPr lang="en-US" dirty="0">
                <a:ea typeface="Calibri" panose="020F0502020204030204" pitchFamily="34" charset="0"/>
                <a:cs typeface="Times New Roman" panose="02020603050405020304" pitchFamily="18" charset="0"/>
              </a:rPr>
              <a:t>Members should expect this new rate increase (Case No. 9820) to be </a:t>
            </a:r>
            <a:r>
              <a:rPr lang="en-US" b="1" dirty="0">
                <a:solidFill>
                  <a:srgbClr val="FF0000"/>
                </a:solidFill>
                <a:ea typeface="Calibri" panose="020F0502020204030204" pitchFamily="34" charset="0"/>
                <a:cs typeface="Times New Roman" panose="02020603050405020304" pitchFamily="18" charset="0"/>
              </a:rPr>
              <a:t>implemented August 10, 2026</a:t>
            </a:r>
            <a:r>
              <a:rPr lang="en-US" dirty="0">
                <a:ea typeface="Calibri" panose="020F0502020204030204" pitchFamily="34" charset="0"/>
                <a:cs typeface="Times New Roman" panose="02020603050405020304" pitchFamily="18" charset="0"/>
              </a:rPr>
              <a:t>, and adjust budgets accordingly.  AOBA and AOBA Alliance are available to help with forecasts and impacts based on this initial filing. </a:t>
            </a:r>
          </a:p>
          <a:p>
            <a:pPr marL="0" marR="146050" indent="0" algn="just">
              <a:lnSpc>
                <a:spcPct val="107000"/>
              </a:lnSpc>
              <a:spcBef>
                <a:spcPts val="20"/>
              </a:spcBef>
              <a:spcAft>
                <a:spcPts val="800"/>
              </a:spcAft>
              <a:buNone/>
              <a:tabLst>
                <a:tab pos="291465" algn="l"/>
              </a:tabLst>
            </a:pP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126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E6F5A0-A7AD-FC32-3F3A-9581B6F90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E5815-3D1B-AF00-D88B-FEF6D39E6F04}"/>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Washington Gas Maryland Case No. 9849</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69EF04BD-602C-33C9-1F09-307F604596BA}"/>
              </a:ext>
            </a:extLst>
          </p:cNvPr>
          <p:cNvSpPr>
            <a:spLocks noGrp="1"/>
          </p:cNvSpPr>
          <p:nvPr>
            <p:ph type="ftr" sz="quarter" idx="11"/>
          </p:nvPr>
        </p:nvSpPr>
        <p:spPr/>
        <p:txBody>
          <a:bodyPr/>
          <a:lstStyle/>
          <a:p>
            <a:fld id="{6F05938C-15AA-4726-AF53-F65FA932FCD5}" type="slidenum">
              <a:rPr lang="en-US" smtClean="0"/>
              <a:t>26</a:t>
            </a:fld>
            <a:endParaRPr lang="en-US" dirty="0"/>
          </a:p>
        </p:txBody>
      </p:sp>
      <p:sp>
        <p:nvSpPr>
          <p:cNvPr id="6" name="Content Placeholder 5">
            <a:extLst>
              <a:ext uri="{FF2B5EF4-FFF2-40B4-BE49-F238E27FC236}">
                <a16:creationId xmlns:a16="http://schemas.microsoft.com/office/drawing/2014/main" id="{22193B06-2588-6BFB-38D9-AA02103B0CB3}"/>
              </a:ext>
            </a:extLst>
          </p:cNvPr>
          <p:cNvSpPr>
            <a:spLocks noGrp="1"/>
          </p:cNvSpPr>
          <p:nvPr>
            <p:ph idx="1"/>
          </p:nvPr>
        </p:nvSpPr>
        <p:spPr>
          <a:xfrm>
            <a:off x="593785" y="1739361"/>
            <a:ext cx="10025332" cy="4351338"/>
          </a:xfrm>
        </p:spPr>
        <p:txBody>
          <a:bodyPr>
            <a:normAutofit fontScale="92500" lnSpcReduction="20000"/>
          </a:bodyPr>
          <a:lstStyle/>
          <a:p>
            <a:pPr marR="146050" algn="just">
              <a:lnSpc>
                <a:spcPct val="107000"/>
              </a:lnSpc>
              <a:spcBef>
                <a:spcPts val="20"/>
              </a:spcBef>
              <a:spcAft>
                <a:spcPts val="800"/>
              </a:spcAft>
              <a:tabLst>
                <a:tab pos="291465" algn="l"/>
              </a:tabLst>
            </a:pPr>
            <a:r>
              <a:rPr lang="en-US" b="1" dirty="0"/>
              <a:t>On December 29, 2025, </a:t>
            </a:r>
            <a:r>
              <a:rPr lang="en-US" dirty="0"/>
              <a:t>Washington Gas Light Company filed an application for an increase in revenue of </a:t>
            </a:r>
            <a:r>
              <a:rPr lang="en-US" b="1" dirty="0"/>
              <a:t>$82.5 million</a:t>
            </a:r>
            <a:r>
              <a:rPr lang="en-US" dirty="0"/>
              <a:t> in annual operating revenues based on a proposed </a:t>
            </a:r>
            <a:r>
              <a:rPr lang="en-US" b="1" dirty="0"/>
              <a:t>8.07% Rate of Return and a Return on Equity of 10.85%</a:t>
            </a:r>
            <a:r>
              <a:rPr lang="en-US" dirty="0"/>
              <a:t>. </a:t>
            </a:r>
          </a:p>
          <a:p>
            <a:pPr marR="146050" algn="just">
              <a:lnSpc>
                <a:spcPct val="107000"/>
              </a:lnSpc>
              <a:spcBef>
                <a:spcPts val="20"/>
              </a:spcBef>
              <a:spcAft>
                <a:spcPts val="800"/>
              </a:spcAft>
              <a:tabLst>
                <a:tab pos="291465" algn="l"/>
              </a:tabLst>
            </a:pPr>
            <a:r>
              <a:rPr lang="en-US" dirty="0"/>
              <a:t>The proposed increase includes $15.4 million of revenue requirement from the transfer of STRIDE program costs to base rates. The new rates proposed would be </a:t>
            </a:r>
            <a:r>
              <a:rPr lang="en-US" b="1" dirty="0"/>
              <a:t>effective on July 27, 2026</a:t>
            </a:r>
            <a:r>
              <a:rPr lang="en-US" dirty="0"/>
              <a:t>. </a:t>
            </a:r>
          </a:p>
          <a:p>
            <a:pPr marR="146050" algn="just">
              <a:lnSpc>
                <a:spcPct val="107000"/>
              </a:lnSpc>
              <a:spcBef>
                <a:spcPts val="20"/>
              </a:spcBef>
              <a:spcAft>
                <a:spcPts val="800"/>
              </a:spcAft>
              <a:tabLst>
                <a:tab pos="291465" algn="l"/>
              </a:tabLst>
            </a:pPr>
            <a:r>
              <a:rPr lang="en-US" dirty="0"/>
              <a:t>Commercial customer classes would see approximately a 20% increase for those buildings that heat or cool using natural gas and Group Metered Apartment Heating and Cooling customer classes would receive increases of 25%.  </a:t>
            </a:r>
          </a:p>
          <a:p>
            <a:pPr marR="146050" algn="just">
              <a:lnSpc>
                <a:spcPct val="107000"/>
              </a:lnSpc>
              <a:spcBef>
                <a:spcPts val="20"/>
              </a:spcBef>
              <a:spcAft>
                <a:spcPts val="800"/>
              </a:spcAft>
              <a:tabLst>
                <a:tab pos="291465" algn="l"/>
              </a:tabLst>
            </a:pP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09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70399-1F8C-4F27-CEC3-E8C2FF9D3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E5AA2-DFB8-DF2A-C7AF-CD5899B44173}"/>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Washington Gas Maryland Case No. 9849</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A59343A9-0690-A76F-D84C-392204530BA4}"/>
              </a:ext>
            </a:extLst>
          </p:cNvPr>
          <p:cNvSpPr>
            <a:spLocks noGrp="1"/>
          </p:cNvSpPr>
          <p:nvPr>
            <p:ph type="ftr" sz="quarter" idx="11"/>
          </p:nvPr>
        </p:nvSpPr>
        <p:spPr/>
        <p:txBody>
          <a:bodyPr/>
          <a:lstStyle/>
          <a:p>
            <a:fld id="{6F05938C-15AA-4726-AF53-F65FA932FCD5}" type="slidenum">
              <a:rPr lang="en-US" smtClean="0"/>
              <a:t>27</a:t>
            </a:fld>
            <a:endParaRPr lang="en-US" dirty="0"/>
          </a:p>
        </p:txBody>
      </p:sp>
      <p:sp>
        <p:nvSpPr>
          <p:cNvPr id="6" name="Content Placeholder 5">
            <a:extLst>
              <a:ext uri="{FF2B5EF4-FFF2-40B4-BE49-F238E27FC236}">
                <a16:creationId xmlns:a16="http://schemas.microsoft.com/office/drawing/2014/main" id="{4FE5A942-40B5-D77A-0E93-229500568749}"/>
              </a:ext>
            </a:extLst>
          </p:cNvPr>
          <p:cNvSpPr>
            <a:spLocks noGrp="1"/>
          </p:cNvSpPr>
          <p:nvPr>
            <p:ph idx="1"/>
          </p:nvPr>
        </p:nvSpPr>
        <p:spPr>
          <a:xfrm>
            <a:off x="593785" y="1739361"/>
            <a:ext cx="10025332" cy="4351338"/>
          </a:xfrm>
        </p:spPr>
        <p:txBody>
          <a:bodyPr>
            <a:normAutofit/>
          </a:bodyPr>
          <a:lstStyle/>
          <a:p>
            <a:r>
              <a:rPr lang="en-US" dirty="0"/>
              <a:t>Those increases would be for the Washington Gas distribution components only and do not include the gas supply charges.</a:t>
            </a:r>
          </a:p>
          <a:p>
            <a:r>
              <a:rPr lang="en-US" dirty="0"/>
              <a:t>Washington Gas’ estimates, including gas supply using the Purchased Gas Cost (“PGC”), show an increase between 10-18% for AOBA member buildings based on Washington Gas’ calculations.  </a:t>
            </a:r>
          </a:p>
          <a:p>
            <a:r>
              <a:rPr lang="en-US" dirty="0"/>
              <a:t>AOBA has intervened in this case on behalf of AOBA members.</a:t>
            </a:r>
          </a:p>
          <a:p>
            <a:pPr marL="0" indent="0">
              <a:buNone/>
            </a:pPr>
            <a:r>
              <a:rPr lang="en-US" sz="28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Case 9849</a:t>
            </a:r>
            <a:r>
              <a:rPr lang="en-US" sz="28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8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4"/>
              </a:rPr>
              <a:t>Schedule D</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marR="146050" algn="just">
              <a:lnSpc>
                <a:spcPct val="107000"/>
              </a:lnSpc>
              <a:spcBef>
                <a:spcPts val="20"/>
              </a:spcBef>
              <a:spcAft>
                <a:spcPts val="800"/>
              </a:spcAft>
              <a:tabLst>
                <a:tab pos="291465" algn="l"/>
              </a:tabLst>
            </a:pP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0602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28D7BC-117B-75FE-46EC-36071A638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3DBDC-CF9A-1878-AF96-1BACA51959F7}"/>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Washington Gas Maryland Case No. 9849</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C2551324-A1A2-C20D-ECF6-9890C3543CF7}"/>
              </a:ext>
            </a:extLst>
          </p:cNvPr>
          <p:cNvSpPr>
            <a:spLocks noGrp="1"/>
          </p:cNvSpPr>
          <p:nvPr>
            <p:ph type="ftr" sz="quarter" idx="11"/>
          </p:nvPr>
        </p:nvSpPr>
        <p:spPr/>
        <p:txBody>
          <a:bodyPr/>
          <a:lstStyle/>
          <a:p>
            <a:fld id="{6F05938C-15AA-4726-AF53-F65FA932FCD5}" type="slidenum">
              <a:rPr lang="en-US" smtClean="0"/>
              <a:t>28</a:t>
            </a:fld>
            <a:endParaRPr lang="en-US" dirty="0"/>
          </a:p>
        </p:txBody>
      </p:sp>
      <p:sp>
        <p:nvSpPr>
          <p:cNvPr id="6" name="Content Placeholder 5">
            <a:extLst>
              <a:ext uri="{FF2B5EF4-FFF2-40B4-BE49-F238E27FC236}">
                <a16:creationId xmlns:a16="http://schemas.microsoft.com/office/drawing/2014/main" id="{228F32C2-AF20-CB73-617C-55EDE4ADDD44}"/>
              </a:ext>
            </a:extLst>
          </p:cNvPr>
          <p:cNvSpPr>
            <a:spLocks noGrp="1"/>
          </p:cNvSpPr>
          <p:nvPr>
            <p:ph idx="1"/>
          </p:nvPr>
        </p:nvSpPr>
        <p:spPr>
          <a:xfrm>
            <a:off x="593785" y="1739361"/>
            <a:ext cx="10025332" cy="4351338"/>
          </a:xfrm>
        </p:spPr>
        <p:txBody>
          <a:bodyPr>
            <a:normAutofit fontScale="77500" lnSpcReduction="20000"/>
          </a:bodyPr>
          <a:lstStyle/>
          <a:p>
            <a:r>
              <a:rPr lang="en-US" dirty="0"/>
              <a:t>On March 31, 2026, AOBA filed the testimony of its expert witnesses in the case.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AOBA argued that Washington Gas’ rate base growth is outpacing its service growth, the rate base has increased 21.2% while customer count, actual throughput and demand grew between 1.7% and 4.1%.</a:t>
            </a:r>
          </a:p>
          <a:p>
            <a:r>
              <a:rPr lang="en-US" dirty="0"/>
              <a:t>AOBA also noted that Washington Gas’ Unaccounted For gas factor is substantially higher than the industry average and the Company has done little to reduce it.</a:t>
            </a:r>
          </a:p>
          <a:p>
            <a:r>
              <a:rPr lang="en-US" b="1" dirty="0"/>
              <a:t>AOBA recommends an increase of not more than $26.0 million, and an ROE of not more than 9.4%.</a:t>
            </a:r>
          </a:p>
          <a:p>
            <a:pPr marL="0" marR="146050" indent="0" algn="just">
              <a:lnSpc>
                <a:spcPct val="107000"/>
              </a:lnSpc>
              <a:spcBef>
                <a:spcPts val="20"/>
              </a:spcBef>
              <a:spcAft>
                <a:spcPts val="800"/>
              </a:spcAft>
              <a:buNone/>
              <a:tabLst>
                <a:tab pos="291465" algn="l"/>
              </a:tabLst>
            </a:pPr>
            <a:endParaRPr lang="en-US" dirty="0">
              <a:ea typeface="Calibri" panose="020F0502020204030204" pitchFamily="34" charset="0"/>
              <a:cs typeface="Times New Roman" panose="02020603050405020304" pitchFamily="18" charset="0"/>
            </a:endParaRPr>
          </a:p>
          <a:p>
            <a:pPr marL="0" marR="146050" indent="0" algn="just">
              <a:lnSpc>
                <a:spcPct val="107000"/>
              </a:lnSpc>
              <a:spcBef>
                <a:spcPts val="20"/>
              </a:spcBef>
              <a:spcAft>
                <a:spcPts val="800"/>
              </a:spcAft>
              <a:buNone/>
              <a:tabLst>
                <a:tab pos="291465" algn="l"/>
              </a:tabLst>
            </a:pPr>
            <a:r>
              <a:rPr lang="en-US" dirty="0">
                <a:ea typeface="Calibri" panose="020F0502020204030204" pitchFamily="34" charset="0"/>
                <a:cs typeface="Times New Roman" panose="02020603050405020304" pitchFamily="18" charset="0"/>
                <a:hlinkClick r:id="rId3"/>
              </a:rPr>
              <a:t>AOBA - </a:t>
            </a:r>
            <a:r>
              <a:rPr lang="en-US" dirty="0">
                <a:ea typeface="Calibri" panose="020F0502020204030204" pitchFamily="34" charset="0"/>
                <a:cs typeface="Times New Roman" panose="02020603050405020304" pitchFamily="18" charset="0"/>
                <a:hlinkClick r:id="rId3"/>
              </a:rPr>
              <a:t>Bruce Oliver Case 9849 Testimony</a:t>
            </a:r>
            <a:endParaRPr lang="en-US" dirty="0">
              <a:ea typeface="Calibri" panose="020F0502020204030204" pitchFamily="34" charset="0"/>
              <a:cs typeface="Times New Roman" panose="02020603050405020304" pitchFamily="18" charset="0"/>
            </a:endParaRPr>
          </a:p>
          <a:p>
            <a:pPr marL="0" marR="146050" indent="0" algn="just">
              <a:lnSpc>
                <a:spcPct val="107000"/>
              </a:lnSpc>
              <a:spcBef>
                <a:spcPts val="20"/>
              </a:spcBef>
              <a:spcAft>
                <a:spcPts val="800"/>
              </a:spcAft>
              <a:buNone/>
              <a:tabLst>
                <a:tab pos="291465" algn="l"/>
              </a:tabLst>
            </a:pPr>
            <a:r>
              <a:rPr lang="en-US" dirty="0">
                <a:ea typeface="Calibri" panose="020F0502020204030204" pitchFamily="34" charset="0"/>
                <a:cs typeface="Times New Roman" panose="02020603050405020304" pitchFamily="18" charset="0"/>
                <a:hlinkClick r:id="rId4"/>
              </a:rPr>
              <a:t>AOBA- </a:t>
            </a:r>
            <a:r>
              <a:rPr lang="en-US" dirty="0">
                <a:ea typeface="Calibri" panose="020F0502020204030204" pitchFamily="34" charset="0"/>
                <a:cs typeface="Times New Roman" panose="02020603050405020304" pitchFamily="18" charset="0"/>
                <a:hlinkClick r:id="rId4"/>
              </a:rPr>
              <a:t>Tim Oliver Case 9849</a:t>
            </a:r>
            <a:r>
              <a:rPr lang="en-US" dirty="0">
                <a:ea typeface="Calibri" panose="020F0502020204030204" pitchFamily="34" charset="0"/>
                <a:cs typeface="Times New Roman" panose="02020603050405020304" pitchFamily="18" charset="0"/>
                <a:hlinkClick r:id="rId4"/>
              </a:rPr>
              <a:t> Testimony</a:t>
            </a:r>
            <a:endParaRPr lang="en-US" dirty="0">
              <a:ea typeface="Calibri" panose="020F0502020204030204" pitchFamily="34" charset="0"/>
              <a:cs typeface="Times New Roman" panose="02020603050405020304" pitchFamily="18" charset="0"/>
            </a:endParaRPr>
          </a:p>
          <a:p>
            <a:pPr marL="0" marR="146050" indent="0" algn="just">
              <a:lnSpc>
                <a:spcPct val="107000"/>
              </a:lnSpc>
              <a:spcBef>
                <a:spcPts val="20"/>
              </a:spcBef>
              <a:spcAft>
                <a:spcPts val="800"/>
              </a:spcAft>
              <a:buNone/>
              <a:tabLst>
                <a:tab pos="291465" algn="l"/>
              </a:tabLst>
            </a:pPr>
            <a:r>
              <a:rPr lang="en-US" dirty="0">
                <a:ea typeface="Calibri" panose="020F0502020204030204" pitchFamily="34" charset="0"/>
                <a:cs typeface="Times New Roman" panose="02020603050405020304" pitchFamily="18" charset="0"/>
                <a:hlinkClick r:id="rId5"/>
              </a:rPr>
              <a:t>OPC Testimony</a:t>
            </a:r>
            <a:endParaRPr lang="en-US" dirty="0">
              <a:ea typeface="Calibri" panose="020F0502020204030204" pitchFamily="34" charset="0"/>
              <a:cs typeface="Times New Roman" panose="02020603050405020304" pitchFamily="18" charset="0"/>
            </a:endParaRPr>
          </a:p>
          <a:p>
            <a:pPr marL="0" marR="146050" indent="0" algn="just">
              <a:lnSpc>
                <a:spcPct val="107000"/>
              </a:lnSpc>
              <a:spcBef>
                <a:spcPts val="20"/>
              </a:spcBef>
              <a:spcAft>
                <a:spcPts val="800"/>
              </a:spcAft>
              <a:buNone/>
              <a:tabLst>
                <a:tab pos="291465" algn="l"/>
              </a:tabLst>
            </a:pPr>
            <a:r>
              <a:rPr lang="en-US" dirty="0">
                <a:ea typeface="Calibri" panose="020F0502020204030204" pitchFamily="34" charset="0"/>
                <a:cs typeface="Times New Roman" panose="02020603050405020304" pitchFamily="18" charset="0"/>
                <a:hlinkClick r:id="rId5"/>
              </a:rPr>
              <a:t>Office of Staff Counsel Testimony</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58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2EB574-0F2E-5AE3-B471-375B1B5E6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6EF9E-D18E-B781-A497-3DA38893466B}"/>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Washington Gas Maryland Case No. 9849</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67B409A1-997A-EEE5-E175-7F6DFAF4DB6C}"/>
              </a:ext>
            </a:extLst>
          </p:cNvPr>
          <p:cNvSpPr>
            <a:spLocks noGrp="1"/>
          </p:cNvSpPr>
          <p:nvPr>
            <p:ph type="ftr" sz="quarter" idx="11"/>
          </p:nvPr>
        </p:nvSpPr>
        <p:spPr/>
        <p:txBody>
          <a:bodyPr/>
          <a:lstStyle/>
          <a:p>
            <a:fld id="{6F05938C-15AA-4726-AF53-F65FA932FCD5}" type="slidenum">
              <a:rPr lang="en-US" smtClean="0"/>
              <a:t>29</a:t>
            </a:fld>
            <a:endParaRPr lang="en-US" dirty="0"/>
          </a:p>
        </p:txBody>
      </p:sp>
      <p:pic>
        <p:nvPicPr>
          <p:cNvPr id="3" name="Content Placeholder 2">
            <a:extLst>
              <a:ext uri="{FF2B5EF4-FFF2-40B4-BE49-F238E27FC236}">
                <a16:creationId xmlns:a16="http://schemas.microsoft.com/office/drawing/2014/main" id="{A35AF7C3-A857-C884-F9BB-625DE4873037}"/>
              </a:ext>
            </a:extLst>
          </p:cNvPr>
          <p:cNvPicPr>
            <a:picLocks noGrp="1" noChangeAspect="1"/>
          </p:cNvPicPr>
          <p:nvPr>
            <p:ph idx="1"/>
          </p:nvPr>
        </p:nvPicPr>
        <p:blipFill>
          <a:blip r:embed="rId3"/>
          <a:stretch>
            <a:fillRect/>
          </a:stretch>
        </p:blipFill>
        <p:spPr>
          <a:xfrm>
            <a:off x="2634199" y="2022597"/>
            <a:ext cx="5944115" cy="3785944"/>
          </a:xfrm>
          <a:prstGeom prst="rect">
            <a:avLst/>
          </a:prstGeom>
        </p:spPr>
      </p:pic>
    </p:spTree>
    <p:extLst>
      <p:ext uri="{BB962C8B-B14F-4D97-AF65-F5344CB8AC3E}">
        <p14:creationId xmlns:p14="http://schemas.microsoft.com/office/powerpoint/2010/main" val="183986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52B6737-ABFF-6AA7-FFCE-1E775C046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7C894-0D74-1045-E912-B3E25BD815FD}"/>
              </a:ext>
            </a:extLst>
          </p:cNvPr>
          <p:cNvSpPr>
            <a:spLocks noGrp="1"/>
          </p:cNvSpPr>
          <p:nvPr>
            <p:ph type="title"/>
          </p:nvPr>
        </p:nvSpPr>
        <p:spPr>
          <a:xfrm>
            <a:off x="457199" y="365126"/>
            <a:ext cx="10896601" cy="920750"/>
          </a:xfrm>
        </p:spPr>
        <p:txBody>
          <a:bodyPr>
            <a:normAutofit/>
          </a:bodyPr>
          <a:lstStyle/>
          <a:p>
            <a:r>
              <a:rPr lang="en-US" b="1" dirty="0">
                <a:solidFill>
                  <a:schemeClr val="bg1"/>
                </a:solidFill>
                <a:latin typeface="+mn-lt"/>
              </a:rPr>
              <a:t>Formal Case No. 1176 Appeal</a:t>
            </a:r>
          </a:p>
        </p:txBody>
      </p:sp>
      <p:sp>
        <p:nvSpPr>
          <p:cNvPr id="4" name="Footer Placeholder 3">
            <a:extLst>
              <a:ext uri="{FF2B5EF4-FFF2-40B4-BE49-F238E27FC236}">
                <a16:creationId xmlns:a16="http://schemas.microsoft.com/office/drawing/2014/main" id="{F5E62777-3419-82AD-8633-6ED1AE3B8D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C427A3AE-923C-51F6-8C8A-9390FF3BFDF0}"/>
              </a:ext>
            </a:extLst>
          </p:cNvPr>
          <p:cNvSpPr>
            <a:spLocks noGrp="1"/>
          </p:cNvSpPr>
          <p:nvPr>
            <p:ph idx="1"/>
          </p:nvPr>
        </p:nvSpPr>
        <p:spPr>
          <a:xfrm>
            <a:off x="838200" y="1645443"/>
            <a:ext cx="10515600" cy="4522443"/>
          </a:xfrm>
        </p:spPr>
        <p:txBody>
          <a:bodyPr>
            <a:noAutofit/>
          </a:bodyPr>
          <a:lstStyle/>
          <a:p>
            <a:pPr>
              <a:spcBef>
                <a:spcPts val="2500"/>
              </a:spcBef>
              <a:spcAft>
                <a:spcPts val="600"/>
              </a:spcAft>
            </a:pPr>
            <a:r>
              <a:rPr lang="en-US" sz="2000" dirty="0"/>
              <a:t>On March 5, 2026, the D.C. Court of Appeals </a:t>
            </a:r>
            <a:r>
              <a:rPr lang="en-US" sz="2000" b="1" dirty="0"/>
              <a:t>vacated</a:t>
            </a:r>
            <a:r>
              <a:rPr lang="en-US" sz="2000" dirty="0"/>
              <a:t> the District of Columbia Public Service Commission’s (“Commission”) orders approving Pepco’s 2024–2026 multiyear rate plan and </a:t>
            </a:r>
            <a:r>
              <a:rPr lang="en-US" sz="2000" b="1" dirty="0"/>
              <a:t>remanded</a:t>
            </a:r>
            <a:r>
              <a:rPr lang="en-US" sz="2000" dirty="0"/>
              <a:t> the matter for the Commission to conduct a trial type evidentiary hearing. </a:t>
            </a:r>
          </a:p>
          <a:p>
            <a:pPr marL="457200" lvl="1" indent="0">
              <a:spcBef>
                <a:spcPts val="2500"/>
              </a:spcBef>
              <a:spcAft>
                <a:spcPts val="600"/>
              </a:spcAft>
              <a:buNone/>
            </a:pPr>
            <a:r>
              <a:rPr lang="en-US" sz="2000" i="1" dirty="0"/>
              <a:t>We agree that this was a contested case which required the Commission to hold a trial-type evidentiary hearing under D.C. Code § 2-509(b),and that its failure to do so renders its orders </a:t>
            </a:r>
            <a:r>
              <a:rPr lang="en-US" sz="2000" b="1" i="1" dirty="0"/>
              <a:t>unsustainable</a:t>
            </a:r>
            <a:r>
              <a:rPr lang="en-US" sz="2000" i="1" dirty="0"/>
              <a:t>. We thus </a:t>
            </a:r>
            <a:r>
              <a:rPr lang="en-US" sz="2000" b="1" i="1" dirty="0"/>
              <a:t>vacate </a:t>
            </a:r>
            <a:r>
              <a:rPr lang="en-US" sz="2000" i="1" dirty="0"/>
              <a:t>the Commission’s orders approving Pepco’s 2024-2026 rate plan and remand this case for further proceedings. (Opinion, pages 2-3 March 5, 2026).</a:t>
            </a:r>
          </a:p>
          <a:p>
            <a:pPr marL="457200" lvl="1" indent="0">
              <a:spcBef>
                <a:spcPts val="2500"/>
              </a:spcBef>
              <a:spcAft>
                <a:spcPts val="600"/>
              </a:spcAft>
              <a:buNone/>
            </a:pPr>
            <a:r>
              <a:rPr lang="en-US" sz="2000" dirty="0"/>
              <a:t>Vacate means that the Order is no longer valid and is treated as if it never existed.</a:t>
            </a:r>
          </a:p>
          <a:p>
            <a:pPr>
              <a:spcBef>
                <a:spcPts val="2500"/>
              </a:spcBef>
              <a:spcAft>
                <a:spcPts val="600"/>
              </a:spcAft>
            </a:pPr>
            <a:r>
              <a:rPr lang="en-US" sz="2000" dirty="0"/>
              <a:t>The Court held that the Commission improperly relied on a “</a:t>
            </a:r>
            <a:r>
              <a:rPr lang="en-US" sz="2000" i="1" dirty="0"/>
              <a:t>legislative style</a:t>
            </a:r>
            <a:r>
              <a:rPr lang="en-US" sz="2000" dirty="0"/>
              <a:t>” hearing despite the presence of multiple material factual disputes raised by the Office of the People’s Counsel (“OPC”) and the Apartment and Office Building Association of Metropolitan Washington (“AOBA”).  </a:t>
            </a:r>
            <a:r>
              <a:rPr lang="en-US" sz="2000" dirty="0">
                <a:hlinkClick r:id="rId3"/>
              </a:rPr>
              <a:t>Court of Appeals Decision</a:t>
            </a:r>
            <a:endParaRPr lang="en-US" sz="2000" dirty="0"/>
          </a:p>
        </p:txBody>
      </p:sp>
    </p:spTree>
    <p:extLst>
      <p:ext uri="{BB962C8B-B14F-4D97-AF65-F5344CB8AC3E}">
        <p14:creationId xmlns:p14="http://schemas.microsoft.com/office/powerpoint/2010/main" val="208350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5DD984D-7AC3-443E-A94D-4A3B39EF3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C0D2B-CEB2-C4B3-BB01-9349B80BA3DF}"/>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Washington Gas Maryland Case No. 9849</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B7E4EC36-3019-2C30-8854-F081C6DDC26E}"/>
              </a:ext>
            </a:extLst>
          </p:cNvPr>
          <p:cNvSpPr>
            <a:spLocks noGrp="1"/>
          </p:cNvSpPr>
          <p:nvPr>
            <p:ph type="ftr" sz="quarter" idx="11"/>
          </p:nvPr>
        </p:nvSpPr>
        <p:spPr/>
        <p:txBody>
          <a:bodyPr/>
          <a:lstStyle/>
          <a:p>
            <a:fld id="{6F05938C-15AA-4726-AF53-F65FA932FCD5}" type="slidenum">
              <a:rPr lang="en-US" smtClean="0"/>
              <a:t>30</a:t>
            </a:fld>
            <a:endParaRPr lang="en-US" dirty="0"/>
          </a:p>
        </p:txBody>
      </p:sp>
      <p:sp>
        <p:nvSpPr>
          <p:cNvPr id="6" name="Content Placeholder 5">
            <a:extLst>
              <a:ext uri="{FF2B5EF4-FFF2-40B4-BE49-F238E27FC236}">
                <a16:creationId xmlns:a16="http://schemas.microsoft.com/office/drawing/2014/main" id="{221DE65D-69EF-13EE-C633-D592179CEF26}"/>
              </a:ext>
            </a:extLst>
          </p:cNvPr>
          <p:cNvSpPr>
            <a:spLocks noGrp="1"/>
          </p:cNvSpPr>
          <p:nvPr>
            <p:ph idx="1"/>
          </p:nvPr>
        </p:nvSpPr>
        <p:spPr>
          <a:xfrm>
            <a:off x="593785" y="1739361"/>
            <a:ext cx="10025332" cy="4351338"/>
          </a:xfrm>
        </p:spPr>
        <p:txBody>
          <a:bodyPr>
            <a:normAutofit fontScale="92500" lnSpcReduction="20000"/>
          </a:bodyPr>
          <a:lstStyle/>
          <a:p>
            <a:r>
              <a:rPr lang="en-US" b="1" dirty="0"/>
              <a:t>These estimates from Washington Gas are based on class averages.  WG has proposed significant changes to the allocation of costs within each customer class which may cause significant variations in the impact on individual buildings.</a:t>
            </a:r>
            <a:r>
              <a:rPr lang="en-US" dirty="0"/>
              <a:t>  </a:t>
            </a:r>
          </a:p>
          <a:p>
            <a:r>
              <a:rPr lang="en-US" dirty="0"/>
              <a:t>Washington Gas’ Application states:</a:t>
            </a:r>
          </a:p>
          <a:p>
            <a:pPr lvl="1"/>
            <a:r>
              <a:rPr lang="en-US" i="1" dirty="0"/>
              <a:t>“</a:t>
            </a:r>
            <a:r>
              <a:rPr lang="en-US" dirty="0"/>
              <a:t>the non-residential customer classes’ current block rates are beginning a transition to a flat, single-rate structure.  As part of this transition for all non-residential customers, the Company proposes to narrow the current differentials between block rates.  In addition, for C&amp;I and GMA customers that are currently on a three-block declining rate structure, the Company proposes to reduce the number of blocks to two blocks.” </a:t>
            </a:r>
          </a:p>
          <a:p>
            <a:r>
              <a:rPr lang="en-US" dirty="0"/>
              <a:t>This block rate change will likely impact large natural gas users significantly with the large increases in the 2</a:t>
            </a:r>
            <a:r>
              <a:rPr lang="en-US" baseline="30000" dirty="0"/>
              <a:t>nd</a:t>
            </a:r>
            <a:r>
              <a:rPr lang="en-US" dirty="0"/>
              <a:t> level charges shown below.</a:t>
            </a:r>
          </a:p>
          <a:p>
            <a:pPr marL="0" indent="0">
              <a:buNone/>
            </a:pPr>
            <a:endParaRPr lang="en-US" dirty="0"/>
          </a:p>
          <a:p>
            <a:pPr marR="146050" algn="just">
              <a:lnSpc>
                <a:spcPct val="107000"/>
              </a:lnSpc>
              <a:spcBef>
                <a:spcPts val="20"/>
              </a:spcBef>
              <a:spcAft>
                <a:spcPts val="800"/>
              </a:spcAft>
              <a:tabLst>
                <a:tab pos="291465" algn="l"/>
              </a:tabLst>
            </a:pP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35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CF5CB4-3DDB-2C4E-4D53-0C5304FFED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BD5FC-EBA7-3DFC-6B38-E5E305126DB3}"/>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Washington Gas Maryland Case No. 9849</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954E3890-7003-9733-3A71-1090B5AEE781}"/>
              </a:ext>
            </a:extLst>
          </p:cNvPr>
          <p:cNvSpPr>
            <a:spLocks noGrp="1"/>
          </p:cNvSpPr>
          <p:nvPr>
            <p:ph type="ftr" sz="quarter" idx="11"/>
          </p:nvPr>
        </p:nvSpPr>
        <p:spPr/>
        <p:txBody>
          <a:bodyPr/>
          <a:lstStyle/>
          <a:p>
            <a:fld id="{6F05938C-15AA-4726-AF53-F65FA932FCD5}" type="slidenum">
              <a:rPr lang="en-US" smtClean="0"/>
              <a:t>31</a:t>
            </a:fld>
            <a:endParaRPr lang="en-US" dirty="0"/>
          </a:p>
        </p:txBody>
      </p:sp>
      <p:pic>
        <p:nvPicPr>
          <p:cNvPr id="9" name="Content Placeholder 8">
            <a:extLst>
              <a:ext uri="{FF2B5EF4-FFF2-40B4-BE49-F238E27FC236}">
                <a16:creationId xmlns:a16="http://schemas.microsoft.com/office/drawing/2014/main" id="{6C08C44C-0767-065E-D0B0-78969C794F6C}"/>
              </a:ext>
            </a:extLst>
          </p:cNvPr>
          <p:cNvPicPr>
            <a:picLocks noGrp="1" noChangeAspect="1"/>
          </p:cNvPicPr>
          <p:nvPr>
            <p:ph idx="1"/>
          </p:nvPr>
        </p:nvPicPr>
        <p:blipFill>
          <a:blip r:embed="rId3"/>
          <a:stretch>
            <a:fillRect/>
          </a:stretch>
        </p:blipFill>
        <p:spPr>
          <a:xfrm>
            <a:off x="3193405" y="1645444"/>
            <a:ext cx="5424188" cy="4351338"/>
          </a:xfrm>
          <a:prstGeom prst="rect">
            <a:avLst/>
          </a:prstGeom>
        </p:spPr>
      </p:pic>
    </p:spTree>
    <p:extLst>
      <p:ext uri="{BB962C8B-B14F-4D97-AF65-F5344CB8AC3E}">
        <p14:creationId xmlns:p14="http://schemas.microsoft.com/office/powerpoint/2010/main" val="3877755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7A3A56D-5A18-DFD4-F07D-4ABF81899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F94E9-5A74-8E5E-EAB2-6F125ED6355A}"/>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Washington Gas Maryland Case No. 9849</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7552CABF-BCD7-F1CA-05B9-1F5356C84FCB}"/>
              </a:ext>
            </a:extLst>
          </p:cNvPr>
          <p:cNvSpPr>
            <a:spLocks noGrp="1"/>
          </p:cNvSpPr>
          <p:nvPr>
            <p:ph type="ftr" sz="quarter" idx="11"/>
          </p:nvPr>
        </p:nvSpPr>
        <p:spPr/>
        <p:txBody>
          <a:bodyPr/>
          <a:lstStyle/>
          <a:p>
            <a:fld id="{6F05938C-15AA-4726-AF53-F65FA932FCD5}" type="slidenum">
              <a:rPr lang="en-US" smtClean="0"/>
              <a:t>32</a:t>
            </a:fld>
            <a:endParaRPr lang="en-US" dirty="0"/>
          </a:p>
        </p:txBody>
      </p:sp>
      <p:sp>
        <p:nvSpPr>
          <p:cNvPr id="6" name="Content Placeholder 5">
            <a:extLst>
              <a:ext uri="{FF2B5EF4-FFF2-40B4-BE49-F238E27FC236}">
                <a16:creationId xmlns:a16="http://schemas.microsoft.com/office/drawing/2014/main" id="{46D90C8A-A2A6-8746-5BEC-B69CD95FD226}"/>
              </a:ext>
            </a:extLst>
          </p:cNvPr>
          <p:cNvSpPr>
            <a:spLocks noGrp="1"/>
          </p:cNvSpPr>
          <p:nvPr>
            <p:ph idx="1"/>
          </p:nvPr>
        </p:nvSpPr>
        <p:spPr>
          <a:xfrm>
            <a:off x="593785" y="1739361"/>
            <a:ext cx="10025332" cy="4351338"/>
          </a:xfrm>
        </p:spPr>
        <p:txBody>
          <a:bodyPr>
            <a:normAutofit/>
          </a:bodyPr>
          <a:lstStyle/>
          <a:p>
            <a:pPr marL="0" indent="0">
              <a:buNone/>
            </a:pPr>
            <a:endParaRPr lang="en-US" dirty="0"/>
          </a:p>
          <a:p>
            <a:pPr marR="146050" algn="just">
              <a:lnSpc>
                <a:spcPct val="107000"/>
              </a:lnSpc>
              <a:spcBef>
                <a:spcPts val="20"/>
              </a:spcBef>
              <a:spcAft>
                <a:spcPts val="800"/>
              </a:spcAft>
              <a:tabLst>
                <a:tab pos="291465" algn="l"/>
              </a:tabLst>
            </a:pPr>
            <a:endParaRPr lang="en-US"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7E6095C-8B3C-8D1A-4BD7-C15054BF1539}"/>
              </a:ext>
            </a:extLst>
          </p:cNvPr>
          <p:cNvPicPr>
            <a:picLocks noChangeAspect="1"/>
          </p:cNvPicPr>
          <p:nvPr/>
        </p:nvPicPr>
        <p:blipFill>
          <a:blip r:embed="rId3"/>
          <a:stretch>
            <a:fillRect/>
          </a:stretch>
        </p:blipFill>
        <p:spPr>
          <a:xfrm>
            <a:off x="1030829" y="2465015"/>
            <a:ext cx="3615241" cy="2505673"/>
          </a:xfrm>
          <a:prstGeom prst="rect">
            <a:avLst/>
          </a:prstGeom>
        </p:spPr>
      </p:pic>
      <p:sp>
        <p:nvSpPr>
          <p:cNvPr id="5" name="TextBox 4">
            <a:extLst>
              <a:ext uri="{FF2B5EF4-FFF2-40B4-BE49-F238E27FC236}">
                <a16:creationId xmlns:a16="http://schemas.microsoft.com/office/drawing/2014/main" id="{65976B2E-04A3-0B63-953B-F0B101969BFB}"/>
              </a:ext>
            </a:extLst>
          </p:cNvPr>
          <p:cNvSpPr txBox="1"/>
          <p:nvPr/>
        </p:nvSpPr>
        <p:spPr>
          <a:xfrm>
            <a:off x="5339751" y="2644170"/>
            <a:ext cx="546052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Under the old structure, the distribution rates declined on three blocks</a:t>
            </a:r>
          </a:p>
          <a:p>
            <a:pPr marL="285750" indent="-285750">
              <a:buFont typeface="Arial" panose="020B0604020202020204" pitchFamily="34" charset="0"/>
              <a:buChar char="•"/>
            </a:pPr>
            <a:r>
              <a:rPr lang="en-US" sz="2400" dirty="0"/>
              <a:t>WGL’s new proposal eliminates the third block and flattens the declining rate</a:t>
            </a:r>
          </a:p>
        </p:txBody>
      </p:sp>
    </p:spTree>
    <p:extLst>
      <p:ext uri="{BB962C8B-B14F-4D97-AF65-F5344CB8AC3E}">
        <p14:creationId xmlns:p14="http://schemas.microsoft.com/office/powerpoint/2010/main" val="2227864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70790D-6BCA-24A1-F3F8-AFDEA0A63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70956-0562-7384-D56D-025F8A62CB78}"/>
              </a:ext>
            </a:extLst>
          </p:cNvPr>
          <p:cNvSpPr>
            <a:spLocks noGrp="1"/>
          </p:cNvSpPr>
          <p:nvPr>
            <p:ph type="title"/>
          </p:nvPr>
        </p:nvSpPr>
        <p:spPr>
          <a:xfrm>
            <a:off x="457199" y="365126"/>
            <a:ext cx="10896601" cy="920750"/>
          </a:xfrm>
        </p:spPr>
        <p:txBody>
          <a:bodyPr>
            <a:noAutofit/>
          </a:bodyPr>
          <a:lstStyle/>
          <a:p>
            <a:r>
              <a:rPr lang="en-US" sz="3600" b="1" dirty="0">
                <a:solidFill>
                  <a:schemeClr val="bg1"/>
                </a:solidFill>
                <a:latin typeface="+mn-lt"/>
              </a:rPr>
              <a:t>Washington Gas Maryland Case No. 9849</a:t>
            </a:r>
            <a:endParaRPr lang="en-US" sz="3600" b="1" i="1" dirty="0">
              <a:solidFill>
                <a:schemeClr val="bg1"/>
              </a:solidFill>
              <a:latin typeface="+mn-lt"/>
            </a:endParaRPr>
          </a:p>
        </p:txBody>
      </p:sp>
      <p:sp>
        <p:nvSpPr>
          <p:cNvPr id="4" name="Footer Placeholder 3">
            <a:extLst>
              <a:ext uri="{FF2B5EF4-FFF2-40B4-BE49-F238E27FC236}">
                <a16:creationId xmlns:a16="http://schemas.microsoft.com/office/drawing/2014/main" id="{73293E66-5A72-7F24-D6BA-EF73A0E8C315}"/>
              </a:ext>
            </a:extLst>
          </p:cNvPr>
          <p:cNvSpPr>
            <a:spLocks noGrp="1"/>
          </p:cNvSpPr>
          <p:nvPr>
            <p:ph type="ftr" sz="quarter" idx="11"/>
          </p:nvPr>
        </p:nvSpPr>
        <p:spPr/>
        <p:txBody>
          <a:bodyPr/>
          <a:lstStyle/>
          <a:p>
            <a:fld id="{6F05938C-15AA-4726-AF53-F65FA932FCD5}" type="slidenum">
              <a:rPr lang="en-US" smtClean="0"/>
              <a:t>33</a:t>
            </a:fld>
            <a:endParaRPr lang="en-US" dirty="0"/>
          </a:p>
        </p:txBody>
      </p:sp>
      <p:sp>
        <p:nvSpPr>
          <p:cNvPr id="6" name="Content Placeholder 5">
            <a:extLst>
              <a:ext uri="{FF2B5EF4-FFF2-40B4-BE49-F238E27FC236}">
                <a16:creationId xmlns:a16="http://schemas.microsoft.com/office/drawing/2014/main" id="{377CF9EB-B3DF-E9DA-FABF-529B5B177C5A}"/>
              </a:ext>
            </a:extLst>
          </p:cNvPr>
          <p:cNvSpPr>
            <a:spLocks noGrp="1"/>
          </p:cNvSpPr>
          <p:nvPr>
            <p:ph idx="1"/>
          </p:nvPr>
        </p:nvSpPr>
        <p:spPr>
          <a:xfrm>
            <a:off x="593785" y="1739361"/>
            <a:ext cx="10025332" cy="4351338"/>
          </a:xfrm>
        </p:spPr>
        <p:txBody>
          <a:bodyPr>
            <a:normAutofit/>
          </a:bodyPr>
          <a:lstStyle/>
          <a:p>
            <a:pPr marL="0" indent="0">
              <a:buNone/>
            </a:pPr>
            <a:r>
              <a:rPr lang="en-US" b="1" dirty="0"/>
              <a:t>Timeline</a:t>
            </a:r>
          </a:p>
          <a:p>
            <a:r>
              <a:rPr lang="en-US" dirty="0"/>
              <a:t>Maryland law requires that utility base rate increase applications be considered and decided within 210 days from the date the Application is filed for a historic test year rate case and decided within 10 months from the date an Application is filed for a multi-year rate case. </a:t>
            </a:r>
          </a:p>
          <a:p>
            <a:r>
              <a:rPr lang="en-US" dirty="0"/>
              <a:t>Therefore, Washington Gas rates will increase on and after July 27, 2026.</a:t>
            </a:r>
          </a:p>
          <a:p>
            <a:pPr marL="0" indent="0">
              <a:buNone/>
            </a:pPr>
            <a:endParaRPr lang="en-US" dirty="0"/>
          </a:p>
          <a:p>
            <a:pPr marR="146050" algn="just">
              <a:lnSpc>
                <a:spcPct val="107000"/>
              </a:lnSpc>
              <a:spcBef>
                <a:spcPts val="20"/>
              </a:spcBef>
              <a:spcAft>
                <a:spcPts val="800"/>
              </a:spcAft>
              <a:tabLst>
                <a:tab pos="291465" algn="l"/>
              </a:tabLst>
            </a:pP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4141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2A89F0F-729C-E8AA-61A0-CCF1B36A2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291D9-F64D-BF56-0B37-60DB5FA2AC9C}"/>
              </a:ext>
            </a:extLst>
          </p:cNvPr>
          <p:cNvSpPr>
            <a:spLocks noGrp="1"/>
          </p:cNvSpPr>
          <p:nvPr>
            <p:ph type="title"/>
          </p:nvPr>
        </p:nvSpPr>
        <p:spPr>
          <a:xfrm>
            <a:off x="457199" y="365126"/>
            <a:ext cx="10896601" cy="920750"/>
          </a:xfrm>
        </p:spPr>
        <p:txBody>
          <a:bodyPr>
            <a:normAutofit fontScale="90000"/>
          </a:bodyPr>
          <a:lstStyle/>
          <a:p>
            <a:r>
              <a:rPr lang="en-US" b="1" dirty="0">
                <a:solidFill>
                  <a:schemeClr val="bg1"/>
                </a:solidFill>
                <a:latin typeface="+mn-lt"/>
              </a:rPr>
              <a:t>Washington Gas Virginia  </a:t>
            </a:r>
            <a:br>
              <a:rPr lang="en-US" b="1" dirty="0">
                <a:solidFill>
                  <a:schemeClr val="bg1"/>
                </a:solidFill>
                <a:latin typeface="+mn-lt"/>
              </a:rPr>
            </a:br>
            <a:r>
              <a:rPr lang="en-US" b="1" dirty="0">
                <a:solidFill>
                  <a:schemeClr val="bg1"/>
                </a:solidFill>
                <a:latin typeface="+mn-lt"/>
              </a:rPr>
              <a:t>Case No. PUR-2025-00091</a:t>
            </a:r>
          </a:p>
        </p:txBody>
      </p:sp>
      <p:sp>
        <p:nvSpPr>
          <p:cNvPr id="4" name="Footer Placeholder 3">
            <a:extLst>
              <a:ext uri="{FF2B5EF4-FFF2-40B4-BE49-F238E27FC236}">
                <a16:creationId xmlns:a16="http://schemas.microsoft.com/office/drawing/2014/main" id="{15669D74-E745-7E97-B45B-03F6ED8CC30B}"/>
              </a:ext>
            </a:extLst>
          </p:cNvPr>
          <p:cNvSpPr>
            <a:spLocks noGrp="1"/>
          </p:cNvSpPr>
          <p:nvPr>
            <p:ph type="ftr" sz="quarter" idx="11"/>
          </p:nvPr>
        </p:nvSpPr>
        <p:spPr/>
        <p:txBody>
          <a:bodyPr/>
          <a:lstStyle/>
          <a:p>
            <a:fld id="{6F05938C-15AA-4726-AF53-F65FA932FCD5}" type="slidenum">
              <a:rPr lang="en-US" smtClean="0"/>
              <a:t>34</a:t>
            </a:fld>
            <a:endParaRPr lang="en-US" dirty="0"/>
          </a:p>
        </p:txBody>
      </p:sp>
      <p:sp>
        <p:nvSpPr>
          <p:cNvPr id="7" name="Content Placeholder 6">
            <a:extLst>
              <a:ext uri="{FF2B5EF4-FFF2-40B4-BE49-F238E27FC236}">
                <a16:creationId xmlns:a16="http://schemas.microsoft.com/office/drawing/2014/main" id="{93C0E1AE-C0A9-0882-A8B3-06AD65B007C6}"/>
              </a:ext>
            </a:extLst>
          </p:cNvPr>
          <p:cNvSpPr>
            <a:spLocks noGrp="1"/>
          </p:cNvSpPr>
          <p:nvPr>
            <p:ph idx="1"/>
          </p:nvPr>
        </p:nvSpPr>
        <p:spPr>
          <a:xfrm>
            <a:off x="838200" y="1645444"/>
            <a:ext cx="10515600" cy="4351338"/>
          </a:xfrm>
        </p:spPr>
        <p:txBody>
          <a:bodyPr>
            <a:normAutofit fontScale="92500" lnSpcReduction="10000"/>
          </a:bodyPr>
          <a:lstStyle/>
          <a:p>
            <a:pPr marL="0" indent="0">
              <a:buNone/>
            </a:pPr>
            <a:r>
              <a:rPr lang="en-US" sz="2000" b="1" dirty="0"/>
              <a:t>Case No. PUR-2025-00091</a:t>
            </a:r>
          </a:p>
          <a:p>
            <a:r>
              <a:rPr lang="en-US" sz="2200" dirty="0"/>
              <a:t>On </a:t>
            </a:r>
            <a:r>
              <a:rPr lang="en-US" sz="2200" b="1" dirty="0">
                <a:solidFill>
                  <a:srgbClr val="FF0000"/>
                </a:solidFill>
              </a:rPr>
              <a:t>July 31, 2025, </a:t>
            </a:r>
            <a:r>
              <a:rPr lang="en-US" sz="2200" dirty="0"/>
              <a:t>Washington Gas filed an application with the Virginia State Corporation Commission (“SCC”) requesting an increase in rates of </a:t>
            </a:r>
            <a:r>
              <a:rPr lang="en-US" sz="2200" b="1" dirty="0">
                <a:solidFill>
                  <a:srgbClr val="FF0000"/>
                </a:solidFill>
              </a:rPr>
              <a:t>$65.3 million</a:t>
            </a:r>
            <a:r>
              <a:rPr lang="en-US" sz="2200" dirty="0"/>
              <a:t>, in addition to the transfer of </a:t>
            </a:r>
            <a:r>
              <a:rPr lang="en-US" sz="2200" b="1" dirty="0">
                <a:solidFill>
                  <a:srgbClr val="FF0000"/>
                </a:solidFill>
              </a:rPr>
              <a:t>$38.7 million </a:t>
            </a:r>
            <a:r>
              <a:rPr lang="en-US" sz="2200" dirty="0"/>
              <a:t>of the costs of investments in infrastructure replacements made pursuant to the Company’s Steps to Advance Virginia’s Energy Plan (“SAVE Plan”) from the SAVE Rider to base rates, i.e., a total increase in rates of </a:t>
            </a:r>
            <a:r>
              <a:rPr lang="en-US" sz="2200" b="1" dirty="0">
                <a:solidFill>
                  <a:srgbClr val="FF0000"/>
                </a:solidFill>
              </a:rPr>
              <a:t>$104.1 million</a:t>
            </a:r>
            <a:r>
              <a:rPr lang="en-US" sz="2200" dirty="0"/>
              <a:t>.</a:t>
            </a:r>
          </a:p>
          <a:p>
            <a:r>
              <a:rPr lang="en-US" sz="2200" dirty="0"/>
              <a:t>Washington Gas is requesting a Return on Equity of </a:t>
            </a:r>
            <a:r>
              <a:rPr lang="en-US" sz="2200" b="1" dirty="0"/>
              <a:t>10.85%</a:t>
            </a:r>
            <a:r>
              <a:rPr lang="en-US" sz="2200" dirty="0"/>
              <a:t> and a Rate of Return of </a:t>
            </a:r>
            <a:r>
              <a:rPr lang="en-US" sz="2200" b="1" dirty="0"/>
              <a:t>7.96%</a:t>
            </a:r>
            <a:r>
              <a:rPr lang="en-US" sz="2200" dirty="0"/>
              <a:t>.</a:t>
            </a:r>
          </a:p>
          <a:p>
            <a:r>
              <a:rPr lang="en-US" sz="2200" dirty="0"/>
              <a:t>The review of the revenue request anticipates that the average increase in </a:t>
            </a:r>
            <a:r>
              <a:rPr lang="en-US" sz="2200" b="1" dirty="0">
                <a:solidFill>
                  <a:srgbClr val="FF0000"/>
                </a:solidFill>
              </a:rPr>
              <a:t>distribution costs for members is 26-34%</a:t>
            </a:r>
            <a:r>
              <a:rPr lang="en-US" sz="2200" dirty="0"/>
              <a:t>, which would result in an approximate </a:t>
            </a:r>
            <a:r>
              <a:rPr lang="en-US" sz="2200" b="1" dirty="0">
                <a:solidFill>
                  <a:srgbClr val="FF0000"/>
                </a:solidFill>
              </a:rPr>
              <a:t>16-27 % increase in total Washington Gas Virginia bills beginning December 28, 2025, subject to refund.</a:t>
            </a:r>
          </a:p>
          <a:p>
            <a:r>
              <a:rPr lang="en-US" sz="2200" dirty="0"/>
              <a:t>In Virginia, by statute a requested rate increase becomes effective five months after the Application is filed with the SCC.  Therefore, the rates as requested by Washington Gas became </a:t>
            </a:r>
            <a:r>
              <a:rPr lang="en-US" sz="2200" b="1" dirty="0">
                <a:solidFill>
                  <a:srgbClr val="FF0000"/>
                </a:solidFill>
              </a:rPr>
              <a:t>effective as of December 28, 2025, </a:t>
            </a:r>
            <a:r>
              <a:rPr lang="en-US" sz="2200" dirty="0"/>
              <a:t>subject to refund when the SCC rules on the merits of the Application.  </a:t>
            </a:r>
          </a:p>
          <a:p>
            <a:endParaRPr lang="en-US" sz="2000" b="1" dirty="0">
              <a:solidFill>
                <a:srgbClr val="FF0000"/>
              </a:solidFill>
            </a:endParaRPr>
          </a:p>
        </p:txBody>
      </p:sp>
    </p:spTree>
    <p:extLst>
      <p:ext uri="{BB962C8B-B14F-4D97-AF65-F5344CB8AC3E}">
        <p14:creationId xmlns:p14="http://schemas.microsoft.com/office/powerpoint/2010/main" val="704975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DDBA43-2D39-3884-5F2F-426E4D05ED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DD2EC-9E90-C269-64AB-5E06A0CA67BD}"/>
              </a:ext>
            </a:extLst>
          </p:cNvPr>
          <p:cNvSpPr>
            <a:spLocks noGrp="1"/>
          </p:cNvSpPr>
          <p:nvPr>
            <p:ph type="title"/>
          </p:nvPr>
        </p:nvSpPr>
        <p:spPr>
          <a:xfrm>
            <a:off x="457199" y="365126"/>
            <a:ext cx="10896601" cy="920750"/>
          </a:xfrm>
        </p:spPr>
        <p:txBody>
          <a:bodyPr>
            <a:normAutofit fontScale="90000"/>
          </a:bodyPr>
          <a:lstStyle/>
          <a:p>
            <a:r>
              <a:rPr lang="en-US" b="1" dirty="0">
                <a:solidFill>
                  <a:schemeClr val="bg1"/>
                </a:solidFill>
                <a:latin typeface="+mn-lt"/>
              </a:rPr>
              <a:t>Washington Gas Virginia  </a:t>
            </a:r>
            <a:br>
              <a:rPr lang="en-US" b="1" dirty="0">
                <a:solidFill>
                  <a:schemeClr val="bg1"/>
                </a:solidFill>
                <a:latin typeface="+mn-lt"/>
              </a:rPr>
            </a:br>
            <a:r>
              <a:rPr lang="en-US" b="1" dirty="0">
                <a:solidFill>
                  <a:schemeClr val="bg1"/>
                </a:solidFill>
                <a:latin typeface="+mn-lt"/>
              </a:rPr>
              <a:t>Case No. PUR-2025-00091</a:t>
            </a:r>
          </a:p>
        </p:txBody>
      </p:sp>
      <p:sp>
        <p:nvSpPr>
          <p:cNvPr id="4" name="Footer Placeholder 3">
            <a:extLst>
              <a:ext uri="{FF2B5EF4-FFF2-40B4-BE49-F238E27FC236}">
                <a16:creationId xmlns:a16="http://schemas.microsoft.com/office/drawing/2014/main" id="{56DBF9F7-91F5-1072-1D05-88F900AE451C}"/>
              </a:ext>
            </a:extLst>
          </p:cNvPr>
          <p:cNvSpPr>
            <a:spLocks noGrp="1"/>
          </p:cNvSpPr>
          <p:nvPr>
            <p:ph type="ftr" sz="quarter" idx="11"/>
          </p:nvPr>
        </p:nvSpPr>
        <p:spPr/>
        <p:txBody>
          <a:bodyPr/>
          <a:lstStyle/>
          <a:p>
            <a:fld id="{6F05938C-15AA-4726-AF53-F65FA932FCD5}" type="slidenum">
              <a:rPr lang="en-US" smtClean="0"/>
              <a:t>35</a:t>
            </a:fld>
            <a:endParaRPr lang="en-US" dirty="0"/>
          </a:p>
        </p:txBody>
      </p:sp>
      <p:sp>
        <p:nvSpPr>
          <p:cNvPr id="7" name="Content Placeholder 6">
            <a:extLst>
              <a:ext uri="{FF2B5EF4-FFF2-40B4-BE49-F238E27FC236}">
                <a16:creationId xmlns:a16="http://schemas.microsoft.com/office/drawing/2014/main" id="{E5AA4633-A69C-BDA4-65FD-EAC716A3AC8B}"/>
              </a:ext>
            </a:extLst>
          </p:cNvPr>
          <p:cNvSpPr>
            <a:spLocks noGrp="1"/>
          </p:cNvSpPr>
          <p:nvPr>
            <p:ph idx="1"/>
          </p:nvPr>
        </p:nvSpPr>
        <p:spPr>
          <a:xfrm>
            <a:off x="838200" y="1645444"/>
            <a:ext cx="10515600" cy="4351338"/>
          </a:xfrm>
        </p:spPr>
        <p:txBody>
          <a:bodyPr>
            <a:normAutofit fontScale="92500" lnSpcReduction="10000"/>
          </a:bodyPr>
          <a:lstStyle/>
          <a:p>
            <a:pPr marL="0" indent="0">
              <a:buNone/>
            </a:pPr>
            <a:r>
              <a:rPr lang="en-US" sz="2000" b="1" dirty="0"/>
              <a:t>AOBA Testimony</a:t>
            </a:r>
          </a:p>
          <a:p>
            <a:r>
              <a:rPr lang="en-US" sz="2000" dirty="0"/>
              <a:t>AOBA filed a Notice of Participation on October 14, 2025 and filed the testimony of an expert witness.</a:t>
            </a:r>
          </a:p>
          <a:p>
            <a:r>
              <a:rPr lang="en-US" sz="2000" dirty="0"/>
              <a:t>AOBA’s testimony recommended a 9.4% Return on Equity and a Rate of Return of 7.04%.  Those two adjustments would eliminate $25 million of WGL’s request of $65.3 million.</a:t>
            </a:r>
          </a:p>
          <a:p>
            <a:pPr marL="0" indent="0">
              <a:buNone/>
            </a:pPr>
            <a:r>
              <a:rPr lang="en-US" sz="2000" dirty="0">
                <a:hlinkClick r:id="rId3"/>
              </a:rPr>
              <a:t>AOBA Testimony</a:t>
            </a:r>
            <a:endParaRPr lang="en-US" sz="2000" dirty="0"/>
          </a:p>
          <a:p>
            <a:pPr marL="0" indent="0">
              <a:buNone/>
            </a:pPr>
            <a:endParaRPr lang="en-US" sz="2000" dirty="0"/>
          </a:p>
          <a:p>
            <a:pPr marL="0" indent="0">
              <a:buNone/>
            </a:pPr>
            <a:r>
              <a:rPr lang="en-US" sz="2000" b="1" dirty="0"/>
              <a:t>Impact on AOBA members:</a:t>
            </a:r>
          </a:p>
          <a:p>
            <a:r>
              <a:rPr lang="en-US" sz="2000" dirty="0"/>
              <a:t>The preliminary review of the revenue request finds that the average increase in </a:t>
            </a:r>
            <a:r>
              <a:rPr lang="en-US" sz="2000" b="1" dirty="0"/>
              <a:t>distribution costs </a:t>
            </a:r>
            <a:r>
              <a:rPr lang="en-US" sz="2000" dirty="0"/>
              <a:t>for members is approximately </a:t>
            </a:r>
            <a:r>
              <a:rPr lang="en-US" sz="2000" b="1" dirty="0"/>
              <a:t>26% - 34%,</a:t>
            </a:r>
            <a:r>
              <a:rPr lang="en-US" sz="2000" dirty="0"/>
              <a:t> which would result in an approximate </a:t>
            </a:r>
            <a:r>
              <a:rPr lang="en-US" sz="2000" b="1" dirty="0"/>
              <a:t>16% - 27%</a:t>
            </a:r>
            <a:r>
              <a:rPr lang="en-US" sz="2000" dirty="0"/>
              <a:t> increase in total Washington Gas Virginia bills (including the PGC) beginning December 28, 2025, subject to refund.</a:t>
            </a:r>
          </a:p>
          <a:p>
            <a:pPr marL="0" indent="0">
              <a:buNone/>
            </a:pPr>
            <a:br>
              <a:rPr lang="en-US" sz="2000" dirty="0"/>
            </a:br>
            <a:r>
              <a:rPr lang="en-US" sz="2000" u="sng" dirty="0">
                <a:hlinkClick r:id="rId4"/>
              </a:rPr>
              <a:t>WG Rate Impact</a:t>
            </a:r>
            <a:endParaRPr lang="en-US" sz="2000" dirty="0"/>
          </a:p>
          <a:p>
            <a:endParaRPr lang="en-US" sz="2000" dirty="0"/>
          </a:p>
        </p:txBody>
      </p:sp>
    </p:spTree>
    <p:extLst>
      <p:ext uri="{BB962C8B-B14F-4D97-AF65-F5344CB8AC3E}">
        <p14:creationId xmlns:p14="http://schemas.microsoft.com/office/powerpoint/2010/main" val="113144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5BA108-5B35-C670-7ED5-12DF98417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5F445-3EBF-1F2C-04AE-24E305FEF4A7}"/>
              </a:ext>
            </a:extLst>
          </p:cNvPr>
          <p:cNvSpPr>
            <a:spLocks noGrp="1"/>
          </p:cNvSpPr>
          <p:nvPr>
            <p:ph type="title"/>
          </p:nvPr>
        </p:nvSpPr>
        <p:spPr>
          <a:xfrm>
            <a:off x="457199" y="365126"/>
            <a:ext cx="10896601" cy="920750"/>
          </a:xfrm>
        </p:spPr>
        <p:txBody>
          <a:bodyPr>
            <a:normAutofit fontScale="90000"/>
          </a:bodyPr>
          <a:lstStyle/>
          <a:p>
            <a:r>
              <a:rPr lang="en-US" b="1" dirty="0">
                <a:solidFill>
                  <a:schemeClr val="bg1"/>
                </a:solidFill>
                <a:latin typeface="+mn-lt"/>
              </a:rPr>
              <a:t>Washington Gas Virginia  </a:t>
            </a:r>
            <a:br>
              <a:rPr lang="en-US" b="1" dirty="0">
                <a:solidFill>
                  <a:schemeClr val="bg1"/>
                </a:solidFill>
                <a:latin typeface="+mn-lt"/>
              </a:rPr>
            </a:br>
            <a:r>
              <a:rPr lang="en-US" b="1" dirty="0">
                <a:solidFill>
                  <a:schemeClr val="bg1"/>
                </a:solidFill>
                <a:latin typeface="+mn-lt"/>
              </a:rPr>
              <a:t>Case No. PUR-2025-00091</a:t>
            </a:r>
          </a:p>
        </p:txBody>
      </p:sp>
      <p:sp>
        <p:nvSpPr>
          <p:cNvPr id="4" name="Footer Placeholder 3">
            <a:extLst>
              <a:ext uri="{FF2B5EF4-FFF2-40B4-BE49-F238E27FC236}">
                <a16:creationId xmlns:a16="http://schemas.microsoft.com/office/drawing/2014/main" id="{8A3C1DB8-6922-21FF-0B91-1A56D9A54292}"/>
              </a:ext>
            </a:extLst>
          </p:cNvPr>
          <p:cNvSpPr>
            <a:spLocks noGrp="1"/>
          </p:cNvSpPr>
          <p:nvPr>
            <p:ph type="ftr" sz="quarter" idx="11"/>
          </p:nvPr>
        </p:nvSpPr>
        <p:spPr/>
        <p:txBody>
          <a:bodyPr/>
          <a:lstStyle/>
          <a:p>
            <a:fld id="{6F05938C-15AA-4726-AF53-F65FA932FCD5}" type="slidenum">
              <a:rPr lang="en-US" smtClean="0"/>
              <a:t>36</a:t>
            </a:fld>
            <a:endParaRPr lang="en-US" dirty="0"/>
          </a:p>
        </p:txBody>
      </p:sp>
      <p:pic>
        <p:nvPicPr>
          <p:cNvPr id="3" name="Picture 2">
            <a:extLst>
              <a:ext uri="{FF2B5EF4-FFF2-40B4-BE49-F238E27FC236}">
                <a16:creationId xmlns:a16="http://schemas.microsoft.com/office/drawing/2014/main" id="{681C78AC-8832-63BE-B8D1-1BA6020AE80B}"/>
              </a:ext>
            </a:extLst>
          </p:cNvPr>
          <p:cNvPicPr>
            <a:picLocks noChangeAspect="1"/>
          </p:cNvPicPr>
          <p:nvPr/>
        </p:nvPicPr>
        <p:blipFill>
          <a:blip r:embed="rId3"/>
          <a:stretch>
            <a:fillRect/>
          </a:stretch>
        </p:blipFill>
        <p:spPr>
          <a:xfrm>
            <a:off x="718867" y="1585940"/>
            <a:ext cx="9891624" cy="5201840"/>
          </a:xfrm>
          <a:prstGeom prst="rect">
            <a:avLst/>
          </a:prstGeom>
        </p:spPr>
      </p:pic>
    </p:spTree>
    <p:extLst>
      <p:ext uri="{BB962C8B-B14F-4D97-AF65-F5344CB8AC3E}">
        <p14:creationId xmlns:p14="http://schemas.microsoft.com/office/powerpoint/2010/main" val="3128028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AC6D6B-1D44-194E-955F-398748040C40}"/>
              </a:ext>
            </a:extLst>
          </p:cNvPr>
          <p:cNvSpPr>
            <a:spLocks noGrp="1"/>
          </p:cNvSpPr>
          <p:nvPr>
            <p:ph idx="1"/>
          </p:nvPr>
        </p:nvSpPr>
        <p:spPr>
          <a:xfrm>
            <a:off x="838200" y="3194603"/>
            <a:ext cx="10515600" cy="1218658"/>
          </a:xfrm>
        </p:spPr>
        <p:txBody>
          <a:bodyPr>
            <a:normAutofit/>
          </a:bodyPr>
          <a:lstStyle/>
          <a:p>
            <a:pPr marL="0" indent="0" algn="ctr">
              <a:buNone/>
            </a:pPr>
            <a:r>
              <a:rPr lang="en-US" sz="3200" b="1" dirty="0">
                <a:solidFill>
                  <a:schemeClr val="bg1"/>
                </a:solidFill>
              </a:rPr>
              <a:t>Questions?</a:t>
            </a:r>
          </a:p>
          <a:p>
            <a:pPr marL="0" indent="0" algn="ctr">
              <a:buNone/>
            </a:pPr>
            <a:r>
              <a:rPr lang="en-US" sz="3200" b="1" dirty="0">
                <a:solidFill>
                  <a:schemeClr val="bg1"/>
                </a:solidFill>
              </a:rPr>
              <a:t>Frann G. Francis  ffrancis@aoba-metro.org</a:t>
            </a:r>
          </a:p>
          <a:p>
            <a:endParaRPr lang="en-US" dirty="0">
              <a:solidFill>
                <a:schemeClr val="bg1"/>
              </a:solidFill>
            </a:endParaRPr>
          </a:p>
        </p:txBody>
      </p:sp>
      <p:pic>
        <p:nvPicPr>
          <p:cNvPr id="13" name="Content Placeholder 14" descr="Logo&#10;&#10;Description automatically generated">
            <a:extLst>
              <a:ext uri="{FF2B5EF4-FFF2-40B4-BE49-F238E27FC236}">
                <a16:creationId xmlns:a16="http://schemas.microsoft.com/office/drawing/2014/main" id="{E809263A-28FD-514A-9023-73EABBCDF9EC}"/>
              </a:ext>
            </a:extLst>
          </p:cNvPr>
          <p:cNvPicPr>
            <a:picLocks noChangeAspect="1"/>
          </p:cNvPicPr>
          <p:nvPr/>
        </p:nvPicPr>
        <p:blipFill>
          <a:blip r:embed="rId3"/>
          <a:stretch>
            <a:fillRect/>
          </a:stretch>
        </p:blipFill>
        <p:spPr>
          <a:xfrm>
            <a:off x="7745976" y="4994403"/>
            <a:ext cx="373973" cy="373973"/>
          </a:xfrm>
          <a:prstGeom prst="rect">
            <a:avLst/>
          </a:prstGeom>
        </p:spPr>
      </p:pic>
      <p:sp>
        <p:nvSpPr>
          <p:cNvPr id="14" name="TextBox 13">
            <a:extLst>
              <a:ext uri="{FF2B5EF4-FFF2-40B4-BE49-F238E27FC236}">
                <a16:creationId xmlns:a16="http://schemas.microsoft.com/office/drawing/2014/main" id="{3924FCC0-D2A9-AB46-98A6-373277C37EEF}"/>
              </a:ext>
            </a:extLst>
          </p:cNvPr>
          <p:cNvSpPr txBox="1"/>
          <p:nvPr/>
        </p:nvSpPr>
        <p:spPr>
          <a:xfrm>
            <a:off x="682083" y="4994403"/>
            <a:ext cx="3922646" cy="1631216"/>
          </a:xfrm>
          <a:prstGeom prst="rect">
            <a:avLst/>
          </a:prstGeom>
          <a:noFill/>
        </p:spPr>
        <p:txBody>
          <a:bodyPr wrap="square" rtlCol="0">
            <a:spAutoFit/>
          </a:bodyPr>
          <a:lstStyle/>
          <a:p>
            <a:r>
              <a:rPr lang="en-US" b="1" dirty="0">
                <a:solidFill>
                  <a:schemeClr val="bg1"/>
                </a:solidFill>
              </a:rPr>
              <a:t>MAILING ADDRESS</a:t>
            </a:r>
            <a:br>
              <a:rPr lang="en-US" b="1" dirty="0">
                <a:solidFill>
                  <a:schemeClr val="bg1"/>
                </a:solidFill>
              </a:rPr>
            </a:br>
            <a:r>
              <a:rPr lang="en-US" dirty="0">
                <a:solidFill>
                  <a:schemeClr val="bg1"/>
                </a:solidFill>
                <a:latin typeface="+mj-lt"/>
              </a:rPr>
              <a:t>1025 Connecticut Avenue, NW, Ste 1005</a:t>
            </a:r>
            <a:br>
              <a:rPr lang="en-US" dirty="0">
                <a:solidFill>
                  <a:schemeClr val="bg1"/>
                </a:solidFill>
                <a:latin typeface="+mj-lt"/>
              </a:rPr>
            </a:br>
            <a:r>
              <a:rPr lang="en-US" dirty="0">
                <a:solidFill>
                  <a:schemeClr val="bg1"/>
                </a:solidFill>
                <a:latin typeface="+mj-lt"/>
              </a:rPr>
              <a:t>Washington, DC 20036</a:t>
            </a:r>
          </a:p>
          <a:p>
            <a:r>
              <a:rPr lang="en-US" sz="1000" b="1" dirty="0">
                <a:solidFill>
                  <a:schemeClr val="bg1"/>
                </a:solidFill>
                <a:latin typeface="+mj-lt"/>
              </a:rPr>
              <a:t>  </a:t>
            </a:r>
          </a:p>
          <a:p>
            <a:r>
              <a:rPr lang="en-US" b="1" dirty="0">
                <a:solidFill>
                  <a:schemeClr val="bg1"/>
                </a:solidFill>
              </a:rPr>
              <a:t>PHONE NUMBER</a:t>
            </a:r>
          </a:p>
          <a:p>
            <a:r>
              <a:rPr lang="en-US" dirty="0">
                <a:solidFill>
                  <a:schemeClr val="bg1"/>
                </a:solidFill>
              </a:rPr>
              <a:t>(202) 296-3390</a:t>
            </a:r>
            <a:endParaRPr lang="en-US" b="1" dirty="0">
              <a:solidFill>
                <a:schemeClr val="bg1"/>
              </a:solidFill>
            </a:endParaRPr>
          </a:p>
        </p:txBody>
      </p:sp>
      <p:sp>
        <p:nvSpPr>
          <p:cNvPr id="21" name="TextBox 20">
            <a:extLst>
              <a:ext uri="{FF2B5EF4-FFF2-40B4-BE49-F238E27FC236}">
                <a16:creationId xmlns:a16="http://schemas.microsoft.com/office/drawing/2014/main" id="{5A9EF84E-A6D3-4F42-A415-CFF50BCCFCC9}"/>
              </a:ext>
            </a:extLst>
          </p:cNvPr>
          <p:cNvSpPr txBox="1"/>
          <p:nvPr/>
        </p:nvSpPr>
        <p:spPr>
          <a:xfrm>
            <a:off x="5071847" y="4994403"/>
            <a:ext cx="2207011" cy="646331"/>
          </a:xfrm>
          <a:prstGeom prst="rect">
            <a:avLst/>
          </a:prstGeom>
          <a:noFill/>
        </p:spPr>
        <p:txBody>
          <a:bodyPr wrap="square" rtlCol="0">
            <a:spAutoFit/>
          </a:bodyPr>
          <a:lstStyle/>
          <a:p>
            <a:r>
              <a:rPr lang="en-US" b="1" dirty="0">
                <a:solidFill>
                  <a:schemeClr val="bg1"/>
                </a:solidFill>
              </a:rPr>
              <a:t>WEBSITE</a:t>
            </a:r>
            <a:endParaRPr lang="en-US" sz="1400" b="1" dirty="0">
              <a:solidFill>
                <a:schemeClr val="bg1"/>
              </a:solidFill>
            </a:endParaRPr>
          </a:p>
          <a:p>
            <a:r>
              <a:rPr lang="en-US" dirty="0" err="1">
                <a:solidFill>
                  <a:schemeClr val="bg1"/>
                </a:solidFill>
                <a:latin typeface="+mj-lt"/>
              </a:rPr>
              <a:t>www.aoba-metro.org</a:t>
            </a:r>
            <a:endParaRPr lang="en-US" b="1" dirty="0">
              <a:solidFill>
                <a:schemeClr val="bg1"/>
              </a:solidFill>
              <a:latin typeface="+mj-lt"/>
            </a:endParaRPr>
          </a:p>
        </p:txBody>
      </p:sp>
      <p:pic>
        <p:nvPicPr>
          <p:cNvPr id="22" name="Content Placeholder 14">
            <a:extLst>
              <a:ext uri="{FF2B5EF4-FFF2-40B4-BE49-F238E27FC236}">
                <a16:creationId xmlns:a16="http://schemas.microsoft.com/office/drawing/2014/main" id="{B94A1A47-EBDB-8842-BC29-D8383816CAD2}"/>
              </a:ext>
            </a:extLst>
          </p:cNvPr>
          <p:cNvPicPr>
            <a:picLocks noChangeAspect="1"/>
          </p:cNvPicPr>
          <p:nvPr/>
        </p:nvPicPr>
        <p:blipFill>
          <a:blip r:embed="rId4"/>
          <a:srcRect/>
          <a:stretch/>
        </p:blipFill>
        <p:spPr>
          <a:xfrm>
            <a:off x="7743393" y="5519630"/>
            <a:ext cx="373973" cy="373973"/>
          </a:xfrm>
          <a:prstGeom prst="rect">
            <a:avLst/>
          </a:prstGeom>
        </p:spPr>
      </p:pic>
      <p:pic>
        <p:nvPicPr>
          <p:cNvPr id="24" name="Content Placeholder 14">
            <a:extLst>
              <a:ext uri="{FF2B5EF4-FFF2-40B4-BE49-F238E27FC236}">
                <a16:creationId xmlns:a16="http://schemas.microsoft.com/office/drawing/2014/main" id="{60B97F23-84C8-6042-81D3-2872318BAF14}"/>
              </a:ext>
            </a:extLst>
          </p:cNvPr>
          <p:cNvPicPr>
            <a:picLocks noChangeAspect="1"/>
          </p:cNvPicPr>
          <p:nvPr/>
        </p:nvPicPr>
        <p:blipFill>
          <a:blip r:embed="rId5"/>
          <a:srcRect/>
          <a:stretch/>
        </p:blipFill>
        <p:spPr>
          <a:xfrm>
            <a:off x="7743394" y="6044857"/>
            <a:ext cx="373973" cy="373973"/>
          </a:xfrm>
          <a:prstGeom prst="rect">
            <a:avLst/>
          </a:prstGeom>
        </p:spPr>
      </p:pic>
      <p:sp>
        <p:nvSpPr>
          <p:cNvPr id="25" name="TextBox 24">
            <a:extLst>
              <a:ext uri="{FF2B5EF4-FFF2-40B4-BE49-F238E27FC236}">
                <a16:creationId xmlns:a16="http://schemas.microsoft.com/office/drawing/2014/main" id="{50C7FE3B-4EA6-024E-952C-616433D44370}"/>
              </a:ext>
            </a:extLst>
          </p:cNvPr>
          <p:cNvSpPr txBox="1"/>
          <p:nvPr/>
        </p:nvSpPr>
        <p:spPr>
          <a:xfrm>
            <a:off x="8140395" y="4994403"/>
            <a:ext cx="1710868"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AOBAMetro</a:t>
            </a:r>
            <a:endParaRPr lang="en-US" dirty="0">
              <a:solidFill>
                <a:schemeClr val="bg1"/>
              </a:solidFill>
            </a:endParaRPr>
          </a:p>
        </p:txBody>
      </p:sp>
      <p:sp>
        <p:nvSpPr>
          <p:cNvPr id="26" name="TextBox 25">
            <a:extLst>
              <a:ext uri="{FF2B5EF4-FFF2-40B4-BE49-F238E27FC236}">
                <a16:creationId xmlns:a16="http://schemas.microsoft.com/office/drawing/2014/main" id="{1BF64C27-B172-4C4F-9D7F-D8E66AD70526}"/>
              </a:ext>
            </a:extLst>
          </p:cNvPr>
          <p:cNvSpPr txBox="1"/>
          <p:nvPr/>
        </p:nvSpPr>
        <p:spPr>
          <a:xfrm>
            <a:off x="8140394" y="5519630"/>
            <a:ext cx="1984917" cy="369332"/>
          </a:xfrm>
          <a:prstGeom prst="rect">
            <a:avLst/>
          </a:prstGeom>
          <a:noFill/>
        </p:spPr>
        <p:txBody>
          <a:bodyPr wrap="square" rtlCol="0">
            <a:spAutoFit/>
          </a:bodyPr>
          <a:lstStyle/>
          <a:p>
            <a:r>
              <a:rPr lang="en-US" dirty="0">
                <a:solidFill>
                  <a:schemeClr val="bg1"/>
                </a:solidFill>
              </a:rPr>
              <a:t>@AOBAORG</a:t>
            </a:r>
          </a:p>
        </p:txBody>
      </p:sp>
      <p:sp>
        <p:nvSpPr>
          <p:cNvPr id="27" name="TextBox 26">
            <a:extLst>
              <a:ext uri="{FF2B5EF4-FFF2-40B4-BE49-F238E27FC236}">
                <a16:creationId xmlns:a16="http://schemas.microsoft.com/office/drawing/2014/main" id="{263C5B06-0315-E645-B574-7D82CCF28FC4}"/>
              </a:ext>
            </a:extLst>
          </p:cNvPr>
          <p:cNvSpPr txBox="1"/>
          <p:nvPr/>
        </p:nvSpPr>
        <p:spPr>
          <a:xfrm>
            <a:off x="8140394" y="6049498"/>
            <a:ext cx="3501482" cy="369332"/>
          </a:xfrm>
          <a:prstGeom prst="rect">
            <a:avLst/>
          </a:prstGeom>
          <a:noFill/>
        </p:spPr>
        <p:txBody>
          <a:bodyPr wrap="square" rtlCol="0">
            <a:spAutoFit/>
          </a:bodyPr>
          <a:lstStyle/>
          <a:p>
            <a:pPr fontAlgn="base"/>
            <a:r>
              <a:rPr lang="en-US" dirty="0" err="1">
                <a:solidFill>
                  <a:schemeClr val="bg1"/>
                </a:solidFill>
              </a:rPr>
              <a:t>linkedin.com</a:t>
            </a:r>
            <a:r>
              <a:rPr lang="en-US" dirty="0">
                <a:solidFill>
                  <a:schemeClr val="bg1"/>
                </a:solidFill>
              </a:rPr>
              <a:t>/company/</a:t>
            </a:r>
            <a:r>
              <a:rPr lang="en-US" dirty="0" err="1">
                <a:solidFill>
                  <a:schemeClr val="bg1"/>
                </a:solidFill>
              </a:rPr>
              <a:t>aoba</a:t>
            </a:r>
            <a:r>
              <a:rPr lang="en-US" dirty="0">
                <a:solidFill>
                  <a:schemeClr val="bg1"/>
                </a:solidFill>
              </a:rPr>
              <a:t>-metro</a:t>
            </a:r>
          </a:p>
        </p:txBody>
      </p:sp>
      <p:sp>
        <p:nvSpPr>
          <p:cNvPr id="5" name="TextBox 4">
            <a:extLst>
              <a:ext uri="{FF2B5EF4-FFF2-40B4-BE49-F238E27FC236}">
                <a16:creationId xmlns:a16="http://schemas.microsoft.com/office/drawing/2014/main" id="{F704DBD6-9FD5-F2E7-6B38-AD2F7212660A}"/>
              </a:ext>
            </a:extLst>
          </p:cNvPr>
          <p:cNvSpPr txBox="1"/>
          <p:nvPr/>
        </p:nvSpPr>
        <p:spPr>
          <a:xfrm>
            <a:off x="3048000" y="3244334"/>
            <a:ext cx="6096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4136250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170C-18CC-7C4A-978E-04C948882393}"/>
              </a:ext>
            </a:extLst>
          </p:cNvPr>
          <p:cNvSpPr>
            <a:spLocks noGrp="1"/>
          </p:cNvSpPr>
          <p:nvPr>
            <p:ph type="title"/>
          </p:nvPr>
        </p:nvSpPr>
        <p:spPr>
          <a:xfrm>
            <a:off x="838200" y="3429000"/>
            <a:ext cx="10515600" cy="806450"/>
          </a:xfrm>
        </p:spPr>
        <p:txBody>
          <a:bodyPr>
            <a:normAutofit fontScale="90000"/>
          </a:bodyPr>
          <a:lstStyle/>
          <a:p>
            <a:pPr algn="ctr"/>
            <a:r>
              <a:rPr lang="en-US" sz="3100" b="1" dirty="0">
                <a:solidFill>
                  <a:schemeClr val="bg1"/>
                </a:solidFill>
                <a:latin typeface="+mn-lt"/>
              </a:rPr>
              <a:t>Questions?</a:t>
            </a:r>
            <a:br>
              <a:rPr lang="en-US" b="1" dirty="0">
                <a:solidFill>
                  <a:schemeClr val="bg1"/>
                </a:solidFill>
                <a:latin typeface="+mn-lt"/>
              </a:rPr>
            </a:br>
            <a:r>
              <a:rPr lang="en-US" sz="3600" b="1" dirty="0">
                <a:solidFill>
                  <a:schemeClr val="bg1"/>
                </a:solidFill>
                <a:latin typeface="+mn-lt"/>
              </a:rPr>
              <a:t>Kevin Carey kcarey@aoba-metro.org</a:t>
            </a:r>
            <a:br>
              <a:rPr lang="en-US" b="1" dirty="0">
                <a:solidFill>
                  <a:schemeClr val="bg1"/>
                </a:solidFill>
                <a:latin typeface="+mn-lt"/>
              </a:rPr>
            </a:br>
            <a:endParaRPr lang="en-US" b="1" dirty="0">
              <a:solidFill>
                <a:schemeClr val="bg1"/>
              </a:solidFill>
              <a:latin typeface="+mn-lt"/>
            </a:endParaRPr>
          </a:p>
        </p:txBody>
      </p:sp>
      <p:sp>
        <p:nvSpPr>
          <p:cNvPr id="5" name="TextBox 4">
            <a:extLst>
              <a:ext uri="{FF2B5EF4-FFF2-40B4-BE49-F238E27FC236}">
                <a16:creationId xmlns:a16="http://schemas.microsoft.com/office/drawing/2014/main" id="{B00EB6B5-C37A-F946-B72A-310BCD5089FD}"/>
              </a:ext>
            </a:extLst>
          </p:cNvPr>
          <p:cNvSpPr txBox="1"/>
          <p:nvPr/>
        </p:nvSpPr>
        <p:spPr>
          <a:xfrm>
            <a:off x="682083" y="4972101"/>
            <a:ext cx="391849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MAILING ADDRESS</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1025 Connecticut Avenue, NW, Ste 1005</a:t>
            </a:r>
            <a:b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Washington, DC 20036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PHONE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(202) 296-3390</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A86D517-4203-7845-BCCE-5778FD72BBF2}"/>
              </a:ext>
            </a:extLst>
          </p:cNvPr>
          <p:cNvSpPr txBox="1"/>
          <p:nvPr/>
        </p:nvSpPr>
        <p:spPr>
          <a:xfrm>
            <a:off x="8948454" y="4972101"/>
            <a:ext cx="24053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Light" panose="020F0302020204030204"/>
                <a:ea typeface="+mn-ea"/>
                <a:cs typeface="+mn-cs"/>
              </a:rPr>
              <a:t>www.aobaalliance.com</a:t>
            </a: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4" name="TextBox 13">
            <a:extLst>
              <a:ext uri="{FF2B5EF4-FFF2-40B4-BE49-F238E27FC236}">
                <a16:creationId xmlns:a16="http://schemas.microsoft.com/office/drawing/2014/main" id="{1390AC22-C3B2-8C4B-BDEE-3608027D8A72}"/>
              </a:ext>
            </a:extLst>
          </p:cNvPr>
          <p:cNvSpPr txBox="1"/>
          <p:nvPr/>
        </p:nvSpPr>
        <p:spPr>
          <a:xfrm>
            <a:off x="5503824" y="4972101"/>
            <a:ext cx="25413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Light" panose="020F0302020204030204"/>
                <a:ea typeface="+mn-ea"/>
                <a:cs typeface="+mn-cs"/>
              </a:rPr>
              <a:t>kcarey@aoba-metro.org</a:t>
            </a: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34800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EEA178C-1C56-F3CC-DF54-D76600514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08F08-B0D6-CD76-F1B3-F344C706FCF9}"/>
              </a:ext>
            </a:extLst>
          </p:cNvPr>
          <p:cNvSpPr>
            <a:spLocks noGrp="1"/>
          </p:cNvSpPr>
          <p:nvPr>
            <p:ph type="title"/>
          </p:nvPr>
        </p:nvSpPr>
        <p:spPr>
          <a:xfrm>
            <a:off x="457199" y="365126"/>
            <a:ext cx="10896601" cy="920750"/>
          </a:xfrm>
        </p:spPr>
        <p:txBody>
          <a:bodyPr>
            <a:normAutofit/>
          </a:bodyPr>
          <a:lstStyle/>
          <a:p>
            <a:r>
              <a:rPr lang="en-US" b="1" dirty="0">
                <a:solidFill>
                  <a:schemeClr val="bg1"/>
                </a:solidFill>
                <a:latin typeface="+mn-lt"/>
              </a:rPr>
              <a:t>Court’s Key Holdings</a:t>
            </a:r>
          </a:p>
        </p:txBody>
      </p:sp>
      <p:sp>
        <p:nvSpPr>
          <p:cNvPr id="4" name="Footer Placeholder 3">
            <a:extLst>
              <a:ext uri="{FF2B5EF4-FFF2-40B4-BE49-F238E27FC236}">
                <a16:creationId xmlns:a16="http://schemas.microsoft.com/office/drawing/2014/main" id="{7B397FA8-2BF8-DB4E-94AF-B777B33228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3CD238B0-624D-F475-E27B-7FE788DC533A}"/>
              </a:ext>
            </a:extLst>
          </p:cNvPr>
          <p:cNvSpPr>
            <a:spLocks noGrp="1"/>
          </p:cNvSpPr>
          <p:nvPr>
            <p:ph idx="1"/>
          </p:nvPr>
        </p:nvSpPr>
        <p:spPr>
          <a:xfrm>
            <a:off x="665672" y="1490168"/>
            <a:ext cx="10515600" cy="4505190"/>
          </a:xfrm>
        </p:spPr>
        <p:txBody>
          <a:bodyPr>
            <a:noAutofit/>
          </a:bodyPr>
          <a:lstStyle/>
          <a:p>
            <a:pPr>
              <a:lnSpc>
                <a:spcPct val="100000"/>
              </a:lnSpc>
              <a:spcBef>
                <a:spcPts val="600"/>
              </a:spcBef>
              <a:spcAft>
                <a:spcPts val="600"/>
              </a:spcAft>
            </a:pPr>
            <a:r>
              <a:rPr lang="en-US" sz="2000" dirty="0"/>
              <a:t>The Court held this was a contested case under D.C. Code § 2 509(b), requiring an </a:t>
            </a:r>
            <a:r>
              <a:rPr lang="en-US" sz="2000" b="1" dirty="0"/>
              <a:t>evidentiary hearing</a:t>
            </a:r>
            <a:r>
              <a:rPr lang="en-US" sz="2000" dirty="0"/>
              <a:t> where material factual disputes exist and where parties must have the opportunity for cross-examination and presentation of testimony.</a:t>
            </a:r>
          </a:p>
          <a:p>
            <a:pPr>
              <a:lnSpc>
                <a:spcPct val="100000"/>
              </a:lnSpc>
              <a:spcBef>
                <a:spcPts val="600"/>
              </a:spcBef>
              <a:spcAft>
                <a:spcPts val="600"/>
              </a:spcAft>
            </a:pPr>
            <a:r>
              <a:rPr lang="en-US" sz="2000" dirty="0"/>
              <a:t>The Court found at least two disputes requiring such a hearing:</a:t>
            </a:r>
          </a:p>
          <a:p>
            <a:pPr lvl="1">
              <a:lnSpc>
                <a:spcPct val="100000"/>
              </a:lnSpc>
              <a:spcBef>
                <a:spcPts val="600"/>
              </a:spcBef>
              <a:spcAft>
                <a:spcPts val="600"/>
              </a:spcAft>
              <a:buFont typeface="+mj-lt"/>
              <a:buAutoNum type="arabicPeriod"/>
            </a:pPr>
            <a:r>
              <a:rPr lang="en-US" sz="2000" dirty="0"/>
              <a:t>Dispute over GT LV customer counts and BSA deferral balances:</a:t>
            </a:r>
          </a:p>
          <a:p>
            <a:pPr lvl="2">
              <a:lnSpc>
                <a:spcPct val="100000"/>
              </a:lnSpc>
              <a:spcBef>
                <a:spcPts val="600"/>
              </a:spcBef>
              <a:spcAft>
                <a:spcPts val="600"/>
              </a:spcAft>
            </a:pPr>
            <a:r>
              <a:rPr lang="en-US" dirty="0"/>
              <a:t>AOBA calculated roughly $8.8 million in under recoveries versus Pepco’s $57.8 million, a nearly $49 million discrepancy.</a:t>
            </a:r>
          </a:p>
          <a:p>
            <a:pPr marL="800100" lvl="1" indent="-342900">
              <a:lnSpc>
                <a:spcPct val="100000"/>
              </a:lnSpc>
              <a:spcBef>
                <a:spcPts val="600"/>
              </a:spcBef>
              <a:spcAft>
                <a:spcPts val="600"/>
              </a:spcAft>
              <a:buFont typeface="+mj-lt"/>
              <a:buAutoNum type="arabicPeriod"/>
            </a:pPr>
            <a:r>
              <a:rPr lang="en-US" sz="2000" dirty="0"/>
              <a:t>Dispute over projected energy usage per customer:</a:t>
            </a:r>
          </a:p>
          <a:p>
            <a:pPr lvl="2">
              <a:lnSpc>
                <a:spcPct val="100000"/>
              </a:lnSpc>
              <a:spcBef>
                <a:spcPts val="600"/>
              </a:spcBef>
              <a:spcAft>
                <a:spcPts val="600"/>
              </a:spcAft>
            </a:pPr>
            <a:r>
              <a:rPr lang="en-US" dirty="0"/>
              <a:t>OPC’s expert argued Pepco’s load forecasts understated expected revenues, thereby inflating the revenue requirement.</a:t>
            </a:r>
          </a:p>
          <a:p>
            <a:pPr>
              <a:lnSpc>
                <a:spcPct val="100000"/>
              </a:lnSpc>
              <a:spcBef>
                <a:spcPts val="600"/>
              </a:spcBef>
              <a:spcAft>
                <a:spcPts val="600"/>
              </a:spcAft>
            </a:pPr>
            <a:r>
              <a:rPr lang="en-US" sz="2000" dirty="0"/>
              <a:t>These disputes involved fact intensive expert disagreements inappropriate for resolution solely via written submissions.</a:t>
            </a:r>
          </a:p>
        </p:txBody>
      </p:sp>
    </p:spTree>
    <p:extLst>
      <p:ext uri="{BB962C8B-B14F-4D97-AF65-F5344CB8AC3E}">
        <p14:creationId xmlns:p14="http://schemas.microsoft.com/office/powerpoint/2010/main" val="363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284966-F57F-11D2-0652-408E1F0F7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D62C8-0DCD-3021-1292-A4F7CE17D742}"/>
              </a:ext>
            </a:extLst>
          </p:cNvPr>
          <p:cNvSpPr>
            <a:spLocks noGrp="1"/>
          </p:cNvSpPr>
          <p:nvPr>
            <p:ph type="title"/>
          </p:nvPr>
        </p:nvSpPr>
        <p:spPr>
          <a:xfrm>
            <a:off x="457199" y="365126"/>
            <a:ext cx="10896601" cy="920750"/>
          </a:xfrm>
        </p:spPr>
        <p:txBody>
          <a:bodyPr>
            <a:normAutofit/>
          </a:bodyPr>
          <a:lstStyle/>
          <a:p>
            <a:r>
              <a:rPr lang="en-US" b="1" dirty="0">
                <a:solidFill>
                  <a:schemeClr val="bg1"/>
                </a:solidFill>
                <a:latin typeface="+mn-lt"/>
              </a:rPr>
              <a:t>Court’s Key Holdings</a:t>
            </a:r>
          </a:p>
        </p:txBody>
      </p:sp>
      <p:sp>
        <p:nvSpPr>
          <p:cNvPr id="4" name="Footer Placeholder 3">
            <a:extLst>
              <a:ext uri="{FF2B5EF4-FFF2-40B4-BE49-F238E27FC236}">
                <a16:creationId xmlns:a16="http://schemas.microsoft.com/office/drawing/2014/main" id="{47454E3A-853B-01C4-65FA-07A8960F05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7039FB3-F432-C2B3-F101-1BD734B2473B}"/>
              </a:ext>
            </a:extLst>
          </p:cNvPr>
          <p:cNvSpPr>
            <a:spLocks noGrp="1"/>
          </p:cNvSpPr>
          <p:nvPr>
            <p:ph idx="1"/>
          </p:nvPr>
        </p:nvSpPr>
        <p:spPr>
          <a:xfrm>
            <a:off x="838200" y="2037317"/>
            <a:ext cx="10515600" cy="4351338"/>
          </a:xfrm>
        </p:spPr>
        <p:txBody>
          <a:bodyPr>
            <a:noAutofit/>
          </a:bodyPr>
          <a:lstStyle/>
          <a:p>
            <a:pPr marL="0" indent="0">
              <a:spcBef>
                <a:spcPts val="600"/>
              </a:spcBef>
              <a:spcAft>
                <a:spcPts val="600"/>
              </a:spcAft>
              <a:buNone/>
            </a:pPr>
            <a:r>
              <a:rPr lang="en-US" sz="2400" b="1" dirty="0"/>
              <a:t>Legislative style hearings were insufficient in this context.</a:t>
            </a:r>
          </a:p>
          <a:p>
            <a:pPr>
              <a:spcBef>
                <a:spcPts val="600"/>
              </a:spcBef>
              <a:spcAft>
                <a:spcPts val="600"/>
              </a:spcAft>
            </a:pPr>
            <a:r>
              <a:rPr lang="en-US" sz="2400" dirty="0"/>
              <a:t>Although the Commission has used such hearings in other matters, the Court clarified that they are only appropriate when disputes </a:t>
            </a:r>
            <a:r>
              <a:rPr lang="en-US" sz="2400" b="1" dirty="0"/>
              <a:t>concern legal interpretation, not contested factual determinations.</a:t>
            </a:r>
            <a:r>
              <a:rPr lang="en-US" sz="2400" dirty="0"/>
              <a:t> Here, the Commission’s decision to weigh expert testimony on paper—without cross examination—violated procedural requirements.</a:t>
            </a:r>
          </a:p>
          <a:p>
            <a:pPr>
              <a:spcBef>
                <a:spcPts val="600"/>
              </a:spcBef>
              <a:spcAft>
                <a:spcPts val="600"/>
              </a:spcAft>
            </a:pPr>
            <a:r>
              <a:rPr lang="en-US" sz="2400" dirty="0"/>
              <a:t>Importantly, the Court held “</a:t>
            </a:r>
            <a:r>
              <a:rPr lang="en-US" sz="2400" i="1" dirty="0"/>
              <a:t>contrary to the Commission’s understanding, </a:t>
            </a:r>
            <a:r>
              <a:rPr lang="en-US" sz="2400" b="1" i="1" dirty="0"/>
              <a:t>evidentiary hearings are the rule, not the exception.” </a:t>
            </a:r>
            <a:r>
              <a:rPr lang="en-US" sz="2400" i="1" dirty="0"/>
              <a:t>(Opinion, page 17, March 5, 2026).</a:t>
            </a:r>
            <a:endParaRPr lang="en-US" sz="2400" b="1" i="1" dirty="0"/>
          </a:p>
          <a:p>
            <a:pPr marL="0" indent="0">
              <a:spcBef>
                <a:spcPts val="2500"/>
              </a:spcBef>
              <a:spcAft>
                <a:spcPts val="600"/>
              </a:spcAft>
              <a:buNone/>
            </a:pPr>
            <a:endParaRPr lang="en-US" sz="1600" b="1" dirty="0"/>
          </a:p>
        </p:txBody>
      </p:sp>
    </p:spTree>
    <p:extLst>
      <p:ext uri="{BB962C8B-B14F-4D97-AF65-F5344CB8AC3E}">
        <p14:creationId xmlns:p14="http://schemas.microsoft.com/office/powerpoint/2010/main" val="97682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4FB53F2-401B-18D3-BEA7-53C75DC27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0CFF1-4615-4CC5-6300-2520129FE317}"/>
              </a:ext>
            </a:extLst>
          </p:cNvPr>
          <p:cNvSpPr>
            <a:spLocks noGrp="1"/>
          </p:cNvSpPr>
          <p:nvPr>
            <p:ph type="title"/>
          </p:nvPr>
        </p:nvSpPr>
        <p:spPr>
          <a:xfrm>
            <a:off x="457199" y="365126"/>
            <a:ext cx="10896601" cy="920750"/>
          </a:xfrm>
        </p:spPr>
        <p:txBody>
          <a:bodyPr>
            <a:normAutofit/>
          </a:bodyPr>
          <a:lstStyle/>
          <a:p>
            <a:r>
              <a:rPr lang="en-US" b="1" dirty="0">
                <a:solidFill>
                  <a:schemeClr val="bg1"/>
                </a:solidFill>
                <a:latin typeface="+mn-lt"/>
              </a:rPr>
              <a:t>Court’s Key Holdings</a:t>
            </a:r>
          </a:p>
        </p:txBody>
      </p:sp>
      <p:sp>
        <p:nvSpPr>
          <p:cNvPr id="4" name="Footer Placeholder 3">
            <a:extLst>
              <a:ext uri="{FF2B5EF4-FFF2-40B4-BE49-F238E27FC236}">
                <a16:creationId xmlns:a16="http://schemas.microsoft.com/office/drawing/2014/main" id="{B244613E-4F2A-AD92-2D78-122CC73B07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A8DF5F12-A357-9131-F433-2CC0336310EA}"/>
              </a:ext>
            </a:extLst>
          </p:cNvPr>
          <p:cNvSpPr>
            <a:spLocks noGrp="1"/>
          </p:cNvSpPr>
          <p:nvPr>
            <p:ph idx="1"/>
          </p:nvPr>
        </p:nvSpPr>
        <p:spPr>
          <a:xfrm>
            <a:off x="838200" y="2199721"/>
            <a:ext cx="10515600" cy="4351338"/>
          </a:xfrm>
        </p:spPr>
        <p:txBody>
          <a:bodyPr>
            <a:noAutofit/>
          </a:bodyPr>
          <a:lstStyle/>
          <a:p>
            <a:pPr marL="0" indent="0">
              <a:spcBef>
                <a:spcPts val="600"/>
              </a:spcBef>
              <a:spcAft>
                <a:spcPts val="600"/>
              </a:spcAft>
              <a:buNone/>
            </a:pPr>
            <a:r>
              <a:rPr lang="en-US" sz="2400" b="1" dirty="0"/>
              <a:t>The Commission failed to adequately explain its acceptance of Pepco’s Effective Rate Adjustment (“ERA”) and Bill Stabilization Adjustment (“BSA”) calculations.</a:t>
            </a:r>
          </a:p>
          <a:p>
            <a:pPr>
              <a:spcBef>
                <a:spcPts val="600"/>
              </a:spcBef>
              <a:spcAft>
                <a:spcPts val="600"/>
              </a:spcAft>
            </a:pPr>
            <a:r>
              <a:rPr lang="en-US" sz="2400" dirty="0"/>
              <a:t>The Court held that the Commission’s orders were conclusory and lacked the explanation necessary for meaningful judicial review, particularly regarding:</a:t>
            </a:r>
          </a:p>
          <a:p>
            <a:pPr lvl="1">
              <a:spcBef>
                <a:spcPts val="600"/>
              </a:spcBef>
              <a:spcAft>
                <a:spcPts val="600"/>
              </a:spcAft>
            </a:pPr>
            <a:r>
              <a:rPr lang="en-US" dirty="0"/>
              <a:t>Why Pepco’s BSA deferral calculations were accepted over AOBA’s;</a:t>
            </a:r>
          </a:p>
          <a:p>
            <a:pPr lvl="1">
              <a:spcBef>
                <a:spcPts val="600"/>
              </a:spcBef>
              <a:spcAft>
                <a:spcPts val="600"/>
              </a:spcAft>
            </a:pPr>
            <a:r>
              <a:rPr lang="en-US" dirty="0"/>
              <a:t>Why AOBA’s challenge to the ERA’s effect on GT LV customers was rejected;</a:t>
            </a:r>
          </a:p>
          <a:p>
            <a:pPr lvl="1">
              <a:spcBef>
                <a:spcPts val="600"/>
              </a:spcBef>
              <a:spcAft>
                <a:spcPts val="600"/>
              </a:spcAft>
            </a:pPr>
            <a:r>
              <a:rPr lang="en-US" dirty="0"/>
              <a:t>Why key discrepancies—such as the $49 million BSA variance—were not addressed.</a:t>
            </a:r>
          </a:p>
          <a:p>
            <a:pPr marL="0" indent="0">
              <a:spcBef>
                <a:spcPts val="2500"/>
              </a:spcBef>
              <a:spcAft>
                <a:spcPts val="600"/>
              </a:spcAft>
              <a:buNone/>
            </a:pPr>
            <a:endParaRPr lang="en-US" sz="1600" b="1" dirty="0"/>
          </a:p>
        </p:txBody>
      </p:sp>
    </p:spTree>
    <p:extLst>
      <p:ext uri="{BB962C8B-B14F-4D97-AF65-F5344CB8AC3E}">
        <p14:creationId xmlns:p14="http://schemas.microsoft.com/office/powerpoint/2010/main" val="29440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EA2808-5BD5-8DD2-2C02-30D5012FC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0DF09-6164-CBEA-6E26-5D31075BA26A}"/>
              </a:ext>
            </a:extLst>
          </p:cNvPr>
          <p:cNvSpPr>
            <a:spLocks noGrp="1"/>
          </p:cNvSpPr>
          <p:nvPr>
            <p:ph type="title"/>
          </p:nvPr>
        </p:nvSpPr>
        <p:spPr>
          <a:xfrm>
            <a:off x="457199" y="365126"/>
            <a:ext cx="10896601" cy="920750"/>
          </a:xfrm>
        </p:spPr>
        <p:txBody>
          <a:bodyPr>
            <a:normAutofit/>
          </a:bodyPr>
          <a:lstStyle/>
          <a:p>
            <a:r>
              <a:rPr lang="en-US" b="1" dirty="0">
                <a:solidFill>
                  <a:schemeClr val="bg1"/>
                </a:solidFill>
                <a:latin typeface="+mn-lt"/>
              </a:rPr>
              <a:t>Outcome &amp; Implications</a:t>
            </a:r>
          </a:p>
        </p:txBody>
      </p:sp>
      <p:sp>
        <p:nvSpPr>
          <p:cNvPr id="4" name="Footer Placeholder 3">
            <a:extLst>
              <a:ext uri="{FF2B5EF4-FFF2-40B4-BE49-F238E27FC236}">
                <a16:creationId xmlns:a16="http://schemas.microsoft.com/office/drawing/2014/main" id="{C6B62D8F-2F87-1BFD-D20F-AEE9C81D08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0EFA0D9-DE5F-1572-AC38-704B851102C5}"/>
              </a:ext>
            </a:extLst>
          </p:cNvPr>
          <p:cNvSpPr>
            <a:spLocks noGrp="1"/>
          </p:cNvSpPr>
          <p:nvPr>
            <p:ph idx="1"/>
          </p:nvPr>
        </p:nvSpPr>
        <p:spPr>
          <a:xfrm>
            <a:off x="838200" y="1645444"/>
            <a:ext cx="10515600" cy="4351338"/>
          </a:xfrm>
        </p:spPr>
        <p:txBody>
          <a:bodyPr>
            <a:noAutofit/>
          </a:bodyPr>
          <a:lstStyle/>
          <a:p>
            <a:pPr>
              <a:spcBef>
                <a:spcPts val="600"/>
              </a:spcBef>
              <a:spcAft>
                <a:spcPts val="600"/>
              </a:spcAft>
            </a:pPr>
            <a:r>
              <a:rPr lang="en-US" sz="1900" dirty="0"/>
              <a:t>The Court </a:t>
            </a:r>
            <a:r>
              <a:rPr lang="en-US" sz="1900" b="1" dirty="0"/>
              <a:t>Vacated Commission Order Nos. 22328 </a:t>
            </a:r>
            <a:r>
              <a:rPr lang="en-US" sz="1900" dirty="0"/>
              <a:t>(approving the rate plan) and 22358 (denying reconsideration); and</a:t>
            </a:r>
          </a:p>
          <a:p>
            <a:pPr>
              <a:spcBef>
                <a:spcPts val="600"/>
              </a:spcBef>
              <a:spcAft>
                <a:spcPts val="600"/>
              </a:spcAft>
            </a:pPr>
            <a:r>
              <a:rPr lang="en-US" sz="1900" dirty="0"/>
              <a:t>Remanded the matter with instructions to hold a full evidentiary hearing consistent with D.C. Code </a:t>
            </a:r>
            <a:br>
              <a:rPr lang="en-US" sz="1900" dirty="0"/>
            </a:br>
            <a:r>
              <a:rPr lang="en-US" sz="1900" dirty="0"/>
              <a:t>§ 2 509(b).</a:t>
            </a:r>
          </a:p>
          <a:p>
            <a:pPr marL="0" indent="0">
              <a:spcBef>
                <a:spcPts val="600"/>
              </a:spcBef>
              <a:spcAft>
                <a:spcPts val="600"/>
              </a:spcAft>
              <a:buNone/>
            </a:pPr>
            <a:r>
              <a:rPr lang="en-US" sz="1900" b="1" dirty="0"/>
              <a:t>Implications</a:t>
            </a:r>
          </a:p>
          <a:p>
            <a:pPr>
              <a:spcBef>
                <a:spcPts val="600"/>
              </a:spcBef>
              <a:spcAft>
                <a:spcPts val="600"/>
              </a:spcAft>
            </a:pPr>
            <a:r>
              <a:rPr lang="en-US" sz="1900" dirty="0"/>
              <a:t>Pepco’s 2024–2026 multiyear rate plan is effectively invalidated pending further proceedings. </a:t>
            </a:r>
          </a:p>
          <a:p>
            <a:pPr>
              <a:spcBef>
                <a:spcPts val="600"/>
              </a:spcBef>
              <a:spcAft>
                <a:spcPts val="600"/>
              </a:spcAft>
            </a:pPr>
            <a:r>
              <a:rPr lang="en-US" sz="1900" dirty="0"/>
              <a:t>The Commission must now conduct a trial type evidentiary hearing, including expert testimony and cross examination, on disputed issues such as: </a:t>
            </a:r>
          </a:p>
          <a:p>
            <a:pPr lvl="1">
              <a:spcBef>
                <a:spcPts val="600"/>
              </a:spcBef>
              <a:spcAft>
                <a:spcPts val="600"/>
              </a:spcAft>
            </a:pPr>
            <a:r>
              <a:rPr lang="en-US" sz="1900" dirty="0"/>
              <a:t>Accurate GT LV class customer counts;</a:t>
            </a:r>
          </a:p>
          <a:p>
            <a:pPr lvl="1">
              <a:spcBef>
                <a:spcPts val="600"/>
              </a:spcBef>
              <a:spcAft>
                <a:spcPts val="600"/>
              </a:spcAft>
            </a:pPr>
            <a:r>
              <a:rPr lang="en-US" sz="1900" dirty="0"/>
              <a:t>Proper calculation of BSA deferrals;</a:t>
            </a:r>
          </a:p>
          <a:p>
            <a:pPr lvl="1">
              <a:spcBef>
                <a:spcPts val="600"/>
              </a:spcBef>
              <a:spcAft>
                <a:spcPts val="600"/>
              </a:spcAft>
            </a:pPr>
            <a:r>
              <a:rPr lang="en-US" sz="1900" dirty="0"/>
              <a:t>Validity of Effective Rate Adjustments;</a:t>
            </a:r>
          </a:p>
          <a:p>
            <a:pPr lvl="1">
              <a:spcBef>
                <a:spcPts val="600"/>
              </a:spcBef>
              <a:spcAft>
                <a:spcPts val="600"/>
              </a:spcAft>
            </a:pPr>
            <a:r>
              <a:rPr lang="en-US" sz="1900" dirty="0"/>
              <a:t>Forecasting methodology for customer usage and revenue.</a:t>
            </a:r>
          </a:p>
          <a:p>
            <a:pPr marL="0" indent="0">
              <a:spcBef>
                <a:spcPts val="2500"/>
              </a:spcBef>
              <a:spcAft>
                <a:spcPts val="600"/>
              </a:spcAft>
              <a:buNone/>
            </a:pPr>
            <a:endParaRPr lang="en-US" sz="1600" b="1" dirty="0"/>
          </a:p>
        </p:txBody>
      </p:sp>
    </p:spTree>
    <p:extLst>
      <p:ext uri="{BB962C8B-B14F-4D97-AF65-F5344CB8AC3E}">
        <p14:creationId xmlns:p14="http://schemas.microsoft.com/office/powerpoint/2010/main" val="126284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5451F21-9959-E7B7-323C-1455D98E6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67DD5-BE18-C76A-87C5-E9C168054C8C}"/>
              </a:ext>
            </a:extLst>
          </p:cNvPr>
          <p:cNvSpPr>
            <a:spLocks noGrp="1"/>
          </p:cNvSpPr>
          <p:nvPr>
            <p:ph type="title"/>
          </p:nvPr>
        </p:nvSpPr>
        <p:spPr>
          <a:xfrm>
            <a:off x="457199" y="365126"/>
            <a:ext cx="10896601" cy="920750"/>
          </a:xfrm>
        </p:spPr>
        <p:txBody>
          <a:bodyPr>
            <a:normAutofit fontScale="90000"/>
          </a:bodyPr>
          <a:lstStyle/>
          <a:p>
            <a:r>
              <a:rPr lang="en-US" b="1" dirty="0">
                <a:solidFill>
                  <a:schemeClr val="bg1"/>
                </a:solidFill>
                <a:latin typeface="+mn-lt"/>
              </a:rPr>
              <a:t>Pepco Motion for </a:t>
            </a:r>
            <a:r>
              <a:rPr lang="en-US" b="1" dirty="0" err="1">
                <a:solidFill>
                  <a:schemeClr val="bg1"/>
                </a:solidFill>
                <a:latin typeface="+mn-lt"/>
              </a:rPr>
              <a:t>Expeditied</a:t>
            </a:r>
            <a:r>
              <a:rPr lang="en-US" b="1" dirty="0">
                <a:solidFill>
                  <a:schemeClr val="bg1"/>
                </a:solidFill>
                <a:latin typeface="+mn-lt"/>
              </a:rPr>
              <a:t> Evidentiary Hearing</a:t>
            </a:r>
          </a:p>
        </p:txBody>
      </p:sp>
      <p:sp>
        <p:nvSpPr>
          <p:cNvPr id="4" name="Footer Placeholder 3">
            <a:extLst>
              <a:ext uri="{FF2B5EF4-FFF2-40B4-BE49-F238E27FC236}">
                <a16:creationId xmlns:a16="http://schemas.microsoft.com/office/drawing/2014/main" id="{8CF05E09-FB74-B3C8-3CAA-A2FDE7AAE1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8787A534-8F08-5D89-F544-BB7C95E7C0C8}"/>
              </a:ext>
            </a:extLst>
          </p:cNvPr>
          <p:cNvSpPr>
            <a:spLocks noGrp="1"/>
          </p:cNvSpPr>
          <p:nvPr>
            <p:ph idx="1"/>
          </p:nvPr>
        </p:nvSpPr>
        <p:spPr>
          <a:xfrm>
            <a:off x="759126" y="1772205"/>
            <a:ext cx="9911750" cy="4351338"/>
          </a:xfrm>
        </p:spPr>
        <p:txBody>
          <a:bodyPr>
            <a:noAutofit/>
          </a:bodyPr>
          <a:lstStyle/>
          <a:p>
            <a:pPr>
              <a:spcBef>
                <a:spcPts val="600"/>
              </a:spcBef>
              <a:spcAft>
                <a:spcPts val="600"/>
              </a:spcAft>
            </a:pPr>
            <a:r>
              <a:rPr lang="en-US" sz="2000" dirty="0"/>
              <a:t>On March 5, 2026, immediately after the Court’s opinion was issued, Pepco Filed a Motion for Expedited Evidentiary Hearing.</a:t>
            </a:r>
          </a:p>
          <a:p>
            <a:pPr>
              <a:spcBef>
                <a:spcPts val="600"/>
              </a:spcBef>
              <a:spcAft>
                <a:spcPts val="600"/>
              </a:spcAft>
            </a:pPr>
            <a:r>
              <a:rPr lang="en-US" sz="2000" dirty="0"/>
              <a:t>Pepco’s Motion requests the expeditious holding of an evidentiary hearing based on the record in Formal Case No. 1176.</a:t>
            </a:r>
          </a:p>
          <a:p>
            <a:pPr>
              <a:spcBef>
                <a:spcPts val="600"/>
              </a:spcBef>
              <a:spcAft>
                <a:spcPts val="600"/>
              </a:spcAft>
            </a:pPr>
            <a:r>
              <a:rPr lang="en-US" sz="2000" dirty="0"/>
              <a:t>Pepco states that existing rates should continue in effect, pending the outcome of the Commission  proceeding.</a:t>
            </a:r>
          </a:p>
          <a:p>
            <a:pPr marL="0" indent="0">
              <a:spcBef>
                <a:spcPts val="600"/>
              </a:spcBef>
              <a:spcAft>
                <a:spcPts val="600"/>
              </a:spcAft>
              <a:buNone/>
            </a:pPr>
            <a:r>
              <a:rPr lang="en-US" sz="2000" dirty="0">
                <a:hlinkClick r:id="rId3"/>
              </a:rPr>
              <a:t>Pepco Motion</a:t>
            </a:r>
            <a:endParaRPr lang="en-US" sz="2000" dirty="0"/>
          </a:p>
          <a:p>
            <a:pPr>
              <a:spcBef>
                <a:spcPts val="600"/>
              </a:spcBef>
              <a:spcAft>
                <a:spcPts val="600"/>
              </a:spcAft>
            </a:pPr>
            <a:r>
              <a:rPr lang="en-US" sz="2000" dirty="0"/>
              <a:t>On March 10, 2026, Pepco filed an amended Motion for Expedited Evidentiary Hearing.</a:t>
            </a:r>
          </a:p>
          <a:p>
            <a:pPr marL="0" indent="0">
              <a:spcBef>
                <a:spcPts val="600"/>
              </a:spcBef>
              <a:spcAft>
                <a:spcPts val="600"/>
              </a:spcAft>
              <a:buNone/>
            </a:pPr>
            <a:r>
              <a:rPr lang="en-US" sz="2000" dirty="0">
                <a:hlinkClick r:id="rId4"/>
              </a:rPr>
              <a:t>Pepco Amended Motion</a:t>
            </a:r>
            <a:endParaRPr lang="en-US" sz="2000" dirty="0"/>
          </a:p>
          <a:p>
            <a:pPr marL="0" indent="0">
              <a:spcBef>
                <a:spcPts val="600"/>
              </a:spcBef>
              <a:spcAft>
                <a:spcPts val="600"/>
              </a:spcAft>
              <a:buNone/>
            </a:pPr>
            <a:endParaRPr lang="en-US" sz="2000" dirty="0"/>
          </a:p>
        </p:txBody>
      </p:sp>
    </p:spTree>
    <p:extLst>
      <p:ext uri="{BB962C8B-B14F-4D97-AF65-F5344CB8AC3E}">
        <p14:creationId xmlns:p14="http://schemas.microsoft.com/office/powerpoint/2010/main" val="220016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613C4B-5E45-5EE8-63AA-680368B84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33E59-DF9E-015B-FE79-8980DCDE127F}"/>
              </a:ext>
            </a:extLst>
          </p:cNvPr>
          <p:cNvSpPr>
            <a:spLocks noGrp="1"/>
          </p:cNvSpPr>
          <p:nvPr>
            <p:ph type="title"/>
          </p:nvPr>
        </p:nvSpPr>
        <p:spPr>
          <a:xfrm>
            <a:off x="457199" y="365126"/>
            <a:ext cx="10896601" cy="920750"/>
          </a:xfrm>
        </p:spPr>
        <p:txBody>
          <a:bodyPr>
            <a:normAutofit/>
          </a:bodyPr>
          <a:lstStyle/>
          <a:p>
            <a:r>
              <a:rPr lang="en-US" b="1" dirty="0">
                <a:solidFill>
                  <a:schemeClr val="bg1"/>
                </a:solidFill>
                <a:latin typeface="+mn-lt"/>
              </a:rPr>
              <a:t>OPC Motion To Suspend Rates Under the MYP</a:t>
            </a:r>
          </a:p>
        </p:txBody>
      </p:sp>
      <p:sp>
        <p:nvSpPr>
          <p:cNvPr id="4" name="Footer Placeholder 3">
            <a:extLst>
              <a:ext uri="{FF2B5EF4-FFF2-40B4-BE49-F238E27FC236}">
                <a16:creationId xmlns:a16="http://schemas.microsoft.com/office/drawing/2014/main" id="{7989BF5C-459E-DA7C-CC66-0E69413CB9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05938C-15AA-4726-AF53-F65FA932F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EA41A63-8F65-EB48-FB7E-A9CD4026A736}"/>
              </a:ext>
            </a:extLst>
          </p:cNvPr>
          <p:cNvSpPr>
            <a:spLocks noGrp="1"/>
          </p:cNvSpPr>
          <p:nvPr>
            <p:ph idx="1"/>
          </p:nvPr>
        </p:nvSpPr>
        <p:spPr>
          <a:xfrm>
            <a:off x="759126" y="1660062"/>
            <a:ext cx="9911750" cy="4351338"/>
          </a:xfrm>
        </p:spPr>
        <p:txBody>
          <a:bodyPr>
            <a:noAutofit/>
          </a:bodyPr>
          <a:lstStyle/>
          <a:p>
            <a:pPr>
              <a:spcBef>
                <a:spcPts val="600"/>
              </a:spcBef>
              <a:spcAft>
                <a:spcPts val="600"/>
              </a:spcAft>
            </a:pPr>
            <a:r>
              <a:rPr lang="en-US" sz="2000" dirty="0"/>
              <a:t>On March 6, 2026, OPC filed to restore the original rates for distribution service in place prior to January 1, 2025, for Pepco. </a:t>
            </a:r>
          </a:p>
          <a:p>
            <a:pPr>
              <a:spcBef>
                <a:spcPts val="600"/>
              </a:spcBef>
              <a:spcAft>
                <a:spcPts val="600"/>
              </a:spcAft>
            </a:pPr>
            <a:r>
              <a:rPr lang="en-US" sz="2000" dirty="0"/>
              <a:t>Specifically, OPC moves that the distribution rate schedules in place prior to the issuance of Commission Order No. 223283 be restored immediately, and by no later than April 1, 2026, following the decision by the Court of Appeals for the District of Columbia</a:t>
            </a:r>
          </a:p>
          <a:p>
            <a:pPr>
              <a:spcBef>
                <a:spcPts val="600"/>
              </a:spcBef>
              <a:spcAft>
                <a:spcPts val="600"/>
              </a:spcAft>
            </a:pPr>
            <a:r>
              <a:rPr lang="en-US" sz="2000" dirty="0"/>
              <a:t>Furthermore, OPC moves that Pepco refund the rates charged to ratepayers from January 1, 2025, through the date the Commission restores the pre-existing rates. </a:t>
            </a:r>
          </a:p>
          <a:p>
            <a:pPr marL="0" indent="0">
              <a:spcBef>
                <a:spcPts val="600"/>
              </a:spcBef>
              <a:spcAft>
                <a:spcPts val="600"/>
              </a:spcAft>
              <a:buNone/>
            </a:pPr>
            <a:r>
              <a:rPr lang="en-US" sz="2000" dirty="0">
                <a:hlinkClick r:id="rId3"/>
              </a:rPr>
              <a:t>OPC Motion</a:t>
            </a:r>
            <a:endParaRPr lang="en-US" sz="2000" dirty="0"/>
          </a:p>
        </p:txBody>
      </p:sp>
    </p:spTree>
    <p:extLst>
      <p:ext uri="{BB962C8B-B14F-4D97-AF65-F5344CB8AC3E}">
        <p14:creationId xmlns:p14="http://schemas.microsoft.com/office/powerpoint/2010/main" val="2446095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PPT TEMPLATE - BRANDING" id="{FF13024F-8E42-5649-A5B7-8D9127F27650}" vid="{EC465A6D-5C91-1A40-B8C7-A23B60F431E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BA Alliance PPT Template" id="{B90F3D0D-92EE-EA45-965B-E3CE2D8859D0}" vid="{6ECBE169-0A00-964C-A9C5-2F6F2F6E44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PPT TEMPLATE - BRANDING</Template>
  <TotalTime>7296</TotalTime>
  <Words>3833</Words>
  <Application>Microsoft Office PowerPoint</Application>
  <PresentationFormat>Widescreen</PresentationFormat>
  <Paragraphs>247</Paragraphs>
  <Slides>38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Aptos</vt:lpstr>
      <vt:lpstr>Arial</vt:lpstr>
      <vt:lpstr>Calibri</vt:lpstr>
      <vt:lpstr>Calibri Light</vt:lpstr>
      <vt:lpstr>Office Theme</vt:lpstr>
      <vt:lpstr>1_Office Theme</vt:lpstr>
      <vt:lpstr>   AOBA &amp; AOBA Alliance  Utility Rate Case Update</vt:lpstr>
      <vt:lpstr>Agenda</vt:lpstr>
      <vt:lpstr>Formal Case No. 1176 Appeal</vt:lpstr>
      <vt:lpstr>Court’s Key Holdings</vt:lpstr>
      <vt:lpstr>Court’s Key Holdings</vt:lpstr>
      <vt:lpstr>Court’s Key Holdings</vt:lpstr>
      <vt:lpstr>Outcome &amp; Implications</vt:lpstr>
      <vt:lpstr>Pepco Motion for Expeditied Evidentiary Hearing</vt:lpstr>
      <vt:lpstr>OPC Motion To Suspend Rates Under the MYP</vt:lpstr>
      <vt:lpstr>AOBA Motion To Restore and Refund Rates</vt:lpstr>
      <vt:lpstr>AOBA’s March 9th Motion</vt:lpstr>
      <vt:lpstr>More Filings - Pepco, OPC &amp; AOBA Cross-filed Responses to each other</vt:lpstr>
      <vt:lpstr> Next Steps- Hearings Scheduled</vt:lpstr>
      <vt:lpstr> Next Steps- Hearings Scheduled</vt:lpstr>
      <vt:lpstr> Filings in Response to Order No. 22806</vt:lpstr>
      <vt:lpstr>Potential Next Steps at the Public Service Commission</vt:lpstr>
      <vt:lpstr>Pepco Maryland Case No. 9655  Reconciliation Rate Year 3 Order No. 92264</vt:lpstr>
      <vt:lpstr>Pepco Maryland Case No. 9655  Reconciliation Rate Year 3</vt:lpstr>
      <vt:lpstr>Pepco Maryland Case No. 9655  Reconciliation Rate Year 3</vt:lpstr>
      <vt:lpstr>Pepco Maryland Case No. 9820 Application for a Rate Increase</vt:lpstr>
      <vt:lpstr>Pepco Maryland Case No. 9820</vt:lpstr>
      <vt:lpstr>Pepco Maryland Case No. 9820</vt:lpstr>
      <vt:lpstr>Pepco Maryland Case No. 9820</vt:lpstr>
      <vt:lpstr>Pepco Maryland Case No. 9820</vt:lpstr>
      <vt:lpstr>Pepco Maryland Case No. 9820</vt:lpstr>
      <vt:lpstr>Washington Gas Maryland Case No. 9849</vt:lpstr>
      <vt:lpstr>Washington Gas Maryland Case No. 9849</vt:lpstr>
      <vt:lpstr>Washington Gas Maryland Case No. 9849</vt:lpstr>
      <vt:lpstr>Washington Gas Maryland Case No. 9849</vt:lpstr>
      <vt:lpstr>Washington Gas Maryland Case No. 9849</vt:lpstr>
      <vt:lpstr>Washington Gas Maryland Case No. 9849</vt:lpstr>
      <vt:lpstr>Washington Gas Maryland Case No. 9849</vt:lpstr>
      <vt:lpstr>Washington Gas Maryland Case No. 9849</vt:lpstr>
      <vt:lpstr>Washington Gas Virginia   Case No. PUR-2025-00091</vt:lpstr>
      <vt:lpstr>Washington Gas Virginia   Case No. PUR-2025-00091</vt:lpstr>
      <vt:lpstr>Washington Gas Virginia   Case No. PUR-2025-00091</vt:lpstr>
      <vt:lpstr>PowerPoint Presentation</vt:lpstr>
      <vt:lpstr>Questions? Kevin Carey kcarey@aoba-metro.org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Kevin Carey</dc:creator>
  <cp:lastModifiedBy>Kevin Carey</cp:lastModifiedBy>
  <cp:revision>99</cp:revision>
  <cp:lastPrinted>2026-01-23T20:05:42Z</cp:lastPrinted>
  <dcterms:created xsi:type="dcterms:W3CDTF">2023-07-28T18:06:46Z</dcterms:created>
  <dcterms:modified xsi:type="dcterms:W3CDTF">2026-04-08T13:51:52Z</dcterms:modified>
</cp:coreProperties>
</file>