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99" r:id="rId3"/>
    <p:sldId id="267" r:id="rId4"/>
    <p:sldId id="302" r:id="rId5"/>
    <p:sldId id="272" r:id="rId6"/>
    <p:sldId id="298" r:id="rId7"/>
    <p:sldId id="270" r:id="rId8"/>
    <p:sldId id="276" r:id="rId9"/>
    <p:sldId id="304" r:id="rId10"/>
    <p:sldId id="305" r:id="rId11"/>
    <p:sldId id="306" r:id="rId12"/>
    <p:sldId id="307" r:id="rId13"/>
    <p:sldId id="308" r:id="rId14"/>
    <p:sldId id="309" r:id="rId15"/>
    <p:sldId id="310" r:id="rId16"/>
    <p:sldId id="311" r:id="rId17"/>
    <p:sldId id="312" r:id="rId18"/>
    <p:sldId id="314" r:id="rId19"/>
    <p:sldId id="313" r:id="rId20"/>
    <p:sldId id="315" r:id="rId21"/>
    <p:sldId id="273" r:id="rId22"/>
    <p:sldId id="277" r:id="rId23"/>
    <p:sldId id="278" r:id="rId24"/>
    <p:sldId id="282" r:id="rId25"/>
    <p:sldId id="289" r:id="rId26"/>
    <p:sldId id="291" r:id="rId27"/>
    <p:sldId id="303" r:id="rId28"/>
    <p:sldId id="260" r:id="rId29"/>
    <p:sldId id="296" r:id="rId30"/>
    <p:sldId id="325" r:id="rId31"/>
    <p:sldId id="300" r:id="rId32"/>
    <p:sldId id="326" r:id="rId33"/>
    <p:sldId id="317" r:id="rId34"/>
    <p:sldId id="318" r:id="rId35"/>
    <p:sldId id="319" r:id="rId36"/>
    <p:sldId id="320" r:id="rId37"/>
    <p:sldId id="321" r:id="rId38"/>
    <p:sldId id="322" r:id="rId39"/>
    <p:sldId id="32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66"/>
    <a:srgbClr val="3399FF"/>
    <a:srgbClr val="97EAF3"/>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02" autoAdjust="0"/>
    <p:restoredTop sz="94660"/>
  </p:normalViewPr>
  <p:slideViewPr>
    <p:cSldViewPr>
      <p:cViewPr varScale="1">
        <p:scale>
          <a:sx n="80" d="100"/>
          <a:sy n="80" d="100"/>
        </p:scale>
        <p:origin x="27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t>Changes in U.S. Generation Mix</a:t>
            </a:r>
          </a:p>
          <a:p>
            <a:pPr>
              <a:defRPr/>
            </a:pPr>
            <a:r>
              <a:rPr lang="en-US" sz="1200" b="1" i="1" baseline="0"/>
              <a:t>2016 to 2021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220603674540684"/>
          <c:y val="0.22342713014731402"/>
          <c:w val="0.78112729658792646"/>
          <c:h val="0.46939624067022867"/>
        </c:manualLayout>
      </c:layout>
      <c:barChart>
        <c:barDir val="col"/>
        <c:grouping val="clustered"/>
        <c:varyColors val="0"/>
        <c:ser>
          <c:idx val="0"/>
          <c:order val="0"/>
          <c:tx>
            <c:v>US 2016</c:v>
          </c:tx>
          <c:spPr>
            <a:solidFill>
              <a:schemeClr val="accent1"/>
            </a:solidFill>
            <a:ln w="19050">
              <a:solidFill>
                <a:schemeClr val="lt1"/>
              </a:solidFill>
            </a:ln>
            <a:effectLst/>
          </c:spPr>
          <c:invertIfNegative val="0"/>
          <c:cat>
            <c:strRef>
              <c:f>Sheet2!$A$91:$A$98</c:f>
              <c:strCache>
                <c:ptCount val="8"/>
                <c:pt idx="0">
                  <c:v>Natural Gas</c:v>
                </c:pt>
                <c:pt idx="1">
                  <c:v>Coal</c:v>
                </c:pt>
                <c:pt idx="2">
                  <c:v>Nuclear</c:v>
                </c:pt>
                <c:pt idx="3">
                  <c:v>Hydroelectric</c:v>
                </c:pt>
                <c:pt idx="4">
                  <c:v>Wind</c:v>
                </c:pt>
                <c:pt idx="5">
                  <c:v>Solar</c:v>
                </c:pt>
                <c:pt idx="6">
                  <c:v>Biomass</c:v>
                </c:pt>
                <c:pt idx="7">
                  <c:v>Other </c:v>
                </c:pt>
              </c:strCache>
            </c:strRef>
          </c:cat>
          <c:val>
            <c:numRef>
              <c:f>Sheet2!$G$26:$G$33</c:f>
              <c:numCache>
                <c:formatCode>0.00%</c:formatCode>
                <c:ptCount val="8"/>
                <c:pt idx="0">
                  <c:v>0.33809585992202706</c:v>
                </c:pt>
                <c:pt idx="1">
                  <c:v>0.30396061966365495</c:v>
                </c:pt>
                <c:pt idx="2">
                  <c:v>0.19763507058075422</c:v>
                </c:pt>
                <c:pt idx="3">
                  <c:v>6.4053677589926236E-2</c:v>
                </c:pt>
                <c:pt idx="4">
                  <c:v>5.5680809224815261E-2</c:v>
                </c:pt>
                <c:pt idx="5">
                  <c:v>8.8440013369591695E-3</c:v>
                </c:pt>
                <c:pt idx="6">
                  <c:v>5.3507407607824003E-3</c:v>
                </c:pt>
                <c:pt idx="7">
                  <c:v>2.6379220921080724E-2</c:v>
                </c:pt>
              </c:numCache>
            </c:numRef>
          </c:val>
          <c:extLst>
            <c:ext xmlns:c16="http://schemas.microsoft.com/office/drawing/2014/chart" uri="{C3380CC4-5D6E-409C-BE32-E72D297353CC}">
              <c16:uniqueId val="{00000000-C792-4BFA-A26D-1D8A006CC604}"/>
            </c:ext>
          </c:extLst>
        </c:ser>
        <c:ser>
          <c:idx val="1"/>
          <c:order val="1"/>
          <c:tx>
            <c:v>US 2021</c:v>
          </c:tx>
          <c:spPr>
            <a:solidFill>
              <a:schemeClr val="accent2"/>
            </a:solidFill>
            <a:ln w="19050">
              <a:solidFill>
                <a:schemeClr val="lt1"/>
              </a:solidFill>
            </a:ln>
            <a:effectLst/>
          </c:spPr>
          <c:invertIfNegative val="0"/>
          <c:cat>
            <c:strRef>
              <c:f>Sheet2!$A$91:$A$98</c:f>
              <c:strCache>
                <c:ptCount val="8"/>
                <c:pt idx="0">
                  <c:v>Natural Gas</c:v>
                </c:pt>
                <c:pt idx="1">
                  <c:v>Coal</c:v>
                </c:pt>
                <c:pt idx="2">
                  <c:v>Nuclear</c:v>
                </c:pt>
                <c:pt idx="3">
                  <c:v>Hydroelectric</c:v>
                </c:pt>
                <c:pt idx="4">
                  <c:v>Wind</c:v>
                </c:pt>
                <c:pt idx="5">
                  <c:v>Solar</c:v>
                </c:pt>
                <c:pt idx="6">
                  <c:v>Biomass</c:v>
                </c:pt>
                <c:pt idx="7">
                  <c:v>Other </c:v>
                </c:pt>
              </c:strCache>
            </c:strRef>
          </c:cat>
          <c:val>
            <c:numRef>
              <c:f>Sheet2!$K$26:$K$33</c:f>
              <c:numCache>
                <c:formatCode>0.00%</c:formatCode>
                <c:ptCount val="8"/>
                <c:pt idx="0">
                  <c:v>0.38275165546744455</c:v>
                </c:pt>
                <c:pt idx="1">
                  <c:v>0.21836222981198225</c:v>
                </c:pt>
                <c:pt idx="2">
                  <c:v>0.18907639579176805</c:v>
                </c:pt>
                <c:pt idx="3">
                  <c:v>6.1987781225293102E-2</c:v>
                </c:pt>
                <c:pt idx="4">
                  <c:v>9.2276404391173864E-2</c:v>
                </c:pt>
                <c:pt idx="5">
                  <c:v>2.7864687153937209E-2</c:v>
                </c:pt>
                <c:pt idx="6">
                  <c:v>4.448663429990357E-3</c:v>
                </c:pt>
                <c:pt idx="7">
                  <c:v>2.3232182728410596E-2</c:v>
                </c:pt>
              </c:numCache>
            </c:numRef>
          </c:val>
          <c:extLst>
            <c:ext xmlns:c16="http://schemas.microsoft.com/office/drawing/2014/chart" uri="{C3380CC4-5D6E-409C-BE32-E72D297353CC}">
              <c16:uniqueId val="{00000001-C792-4BFA-A26D-1D8A006CC604}"/>
            </c:ext>
          </c:extLst>
        </c:ser>
        <c:dLbls>
          <c:showLegendKey val="0"/>
          <c:showVal val="0"/>
          <c:showCatName val="0"/>
          <c:showSerName val="0"/>
          <c:showPercent val="0"/>
          <c:showBubbleSize val="0"/>
        </c:dLbls>
        <c:gapWidth val="150"/>
        <c:axId val="613836864"/>
        <c:axId val="613834896"/>
      </c:barChart>
      <c:catAx>
        <c:axId val="613836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613834896"/>
        <c:crosses val="autoZero"/>
        <c:auto val="1"/>
        <c:lblAlgn val="ctr"/>
        <c:lblOffset val="100"/>
        <c:noMultiLvlLbl val="0"/>
      </c:catAx>
      <c:valAx>
        <c:axId val="613834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13836864"/>
        <c:crosses val="autoZero"/>
        <c:crossBetween val="between"/>
      </c:valAx>
      <c:spPr>
        <a:solidFill>
          <a:srgbClr val="FFFFCC"/>
        </a:solidFill>
        <a:ln>
          <a:noFill/>
        </a:ln>
        <a:effectLst/>
      </c:spPr>
    </c:plotArea>
    <c:legend>
      <c:legendPos val="b"/>
      <c:layout>
        <c:manualLayout>
          <c:xMode val="edge"/>
          <c:yMode val="edge"/>
          <c:x val="0.20118897637795274"/>
          <c:y val="0.89409667541557303"/>
          <c:w val="0.58651071741032368"/>
          <c:h val="7.8125546806649168E-2"/>
        </c:manualLayout>
      </c:layout>
      <c:overlay val="0"/>
      <c:spPr>
        <a:noFill/>
        <a:ln>
          <a:noFill/>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2">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t>Changes in Maryland Generation Mix</a:t>
            </a:r>
          </a:p>
          <a:p>
            <a:pPr>
              <a:defRPr/>
            </a:pPr>
            <a:r>
              <a:rPr lang="en-US" sz="1200" b="1" i="1" baseline="0"/>
              <a:t>2016 to 2021</a:t>
            </a:r>
          </a:p>
        </c:rich>
      </c:tx>
      <c:layout>
        <c:manualLayout>
          <c:xMode val="edge"/>
          <c:yMode val="edge"/>
          <c:x val="0.18313190133564136"/>
          <c:y val="2.45549464296141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220603674540684"/>
          <c:y val="0.22342713014731402"/>
          <c:w val="0.78112729658792646"/>
          <c:h val="0.46939624067022867"/>
        </c:manualLayout>
      </c:layout>
      <c:barChart>
        <c:barDir val="col"/>
        <c:grouping val="clustered"/>
        <c:varyColors val="0"/>
        <c:ser>
          <c:idx val="0"/>
          <c:order val="0"/>
          <c:tx>
            <c:v>MD 2016</c:v>
          </c:tx>
          <c:spPr>
            <a:solidFill>
              <a:schemeClr val="accent1"/>
            </a:solidFill>
            <a:ln w="19050">
              <a:solidFill>
                <a:schemeClr val="lt1"/>
              </a:solidFill>
            </a:ln>
            <a:effectLst/>
          </c:spPr>
          <c:invertIfNegative val="0"/>
          <c:cat>
            <c:strRef>
              <c:f>Sheet2!$A$91:$A$98</c:f>
              <c:strCache>
                <c:ptCount val="8"/>
                <c:pt idx="0">
                  <c:v>Natural Gas</c:v>
                </c:pt>
                <c:pt idx="1">
                  <c:v>Coal</c:v>
                </c:pt>
                <c:pt idx="2">
                  <c:v>Nuclear</c:v>
                </c:pt>
                <c:pt idx="3">
                  <c:v>Hydroelectric</c:v>
                </c:pt>
                <c:pt idx="4">
                  <c:v>Wind</c:v>
                </c:pt>
                <c:pt idx="5">
                  <c:v>Solar</c:v>
                </c:pt>
                <c:pt idx="6">
                  <c:v>Biomass</c:v>
                </c:pt>
                <c:pt idx="7">
                  <c:v>Other </c:v>
                </c:pt>
              </c:strCache>
            </c:strRef>
          </c:cat>
          <c:val>
            <c:numRef>
              <c:f>Sheet2!$G$59:$G$66</c:f>
              <c:numCache>
                <c:formatCode>0.00%</c:formatCode>
                <c:ptCount val="8"/>
                <c:pt idx="0">
                  <c:v>0.14591149864931463</c:v>
                </c:pt>
                <c:pt idx="1">
                  <c:v>0.37200550051717013</c:v>
                </c:pt>
                <c:pt idx="2">
                  <c:v>0.39713458990843065</c:v>
                </c:pt>
                <c:pt idx="3">
                  <c:v>3.7457952601478849E-2</c:v>
                </c:pt>
                <c:pt idx="4">
                  <c:v>1.4182431702884898E-2</c:v>
                </c:pt>
                <c:pt idx="5">
                  <c:v>5.6140328030851927E-3</c:v>
                </c:pt>
                <c:pt idx="6">
                  <c:v>1.135500724075837E-2</c:v>
                </c:pt>
                <c:pt idx="7">
                  <c:v>1.6338986576877299E-2</c:v>
                </c:pt>
              </c:numCache>
            </c:numRef>
          </c:val>
          <c:extLst>
            <c:ext xmlns:c16="http://schemas.microsoft.com/office/drawing/2014/chart" uri="{C3380CC4-5D6E-409C-BE32-E72D297353CC}">
              <c16:uniqueId val="{00000000-417B-42D4-B209-2466B073BBEF}"/>
            </c:ext>
          </c:extLst>
        </c:ser>
        <c:ser>
          <c:idx val="1"/>
          <c:order val="1"/>
          <c:tx>
            <c:v>MD 2021</c:v>
          </c:tx>
          <c:spPr>
            <a:solidFill>
              <a:schemeClr val="accent2"/>
            </a:solidFill>
            <a:ln w="19050">
              <a:solidFill>
                <a:schemeClr val="lt1"/>
              </a:solidFill>
            </a:ln>
            <a:effectLst/>
          </c:spPr>
          <c:invertIfNegative val="0"/>
          <c:cat>
            <c:strRef>
              <c:f>Sheet2!$A$91:$A$98</c:f>
              <c:strCache>
                <c:ptCount val="8"/>
                <c:pt idx="0">
                  <c:v>Natural Gas</c:v>
                </c:pt>
                <c:pt idx="1">
                  <c:v>Coal</c:v>
                </c:pt>
                <c:pt idx="2">
                  <c:v>Nuclear</c:v>
                </c:pt>
                <c:pt idx="3">
                  <c:v>Hydroelectric</c:v>
                </c:pt>
                <c:pt idx="4">
                  <c:v>Wind</c:v>
                </c:pt>
                <c:pt idx="5">
                  <c:v>Solar</c:v>
                </c:pt>
                <c:pt idx="6">
                  <c:v>Biomass</c:v>
                </c:pt>
                <c:pt idx="7">
                  <c:v>Other </c:v>
                </c:pt>
              </c:strCache>
            </c:strRef>
          </c:cat>
          <c:val>
            <c:numRef>
              <c:f>Sheet2!$K$59:$K$66</c:f>
              <c:numCache>
                <c:formatCode>0.00%</c:formatCode>
                <c:ptCount val="8"/>
                <c:pt idx="0">
                  <c:v>0.37126566609345246</c:v>
                </c:pt>
                <c:pt idx="1">
                  <c:v>0.14699947247306655</c:v>
                </c:pt>
                <c:pt idx="2">
                  <c:v>0.3774898695971447</c:v>
                </c:pt>
                <c:pt idx="3">
                  <c:v>2.2499188618610815E-2</c:v>
                </c:pt>
                <c:pt idx="4">
                  <c:v>1.6694227156425899E-2</c:v>
                </c:pt>
                <c:pt idx="5">
                  <c:v>9.3546212887594005E-3</c:v>
                </c:pt>
                <c:pt idx="6">
                  <c:v>0</c:v>
                </c:pt>
                <c:pt idx="7">
                  <c:v>5.5696954772540171E-2</c:v>
                </c:pt>
              </c:numCache>
            </c:numRef>
          </c:val>
          <c:extLst>
            <c:ext xmlns:c16="http://schemas.microsoft.com/office/drawing/2014/chart" uri="{C3380CC4-5D6E-409C-BE32-E72D297353CC}">
              <c16:uniqueId val="{00000001-417B-42D4-B209-2466B073BBEF}"/>
            </c:ext>
          </c:extLst>
        </c:ser>
        <c:dLbls>
          <c:showLegendKey val="0"/>
          <c:showVal val="0"/>
          <c:showCatName val="0"/>
          <c:showSerName val="0"/>
          <c:showPercent val="0"/>
          <c:showBubbleSize val="0"/>
        </c:dLbls>
        <c:gapWidth val="150"/>
        <c:axId val="613836864"/>
        <c:axId val="613834896"/>
      </c:barChart>
      <c:catAx>
        <c:axId val="613836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613834896"/>
        <c:crosses val="autoZero"/>
        <c:auto val="1"/>
        <c:lblAlgn val="ctr"/>
        <c:lblOffset val="100"/>
        <c:noMultiLvlLbl val="0"/>
      </c:catAx>
      <c:valAx>
        <c:axId val="613834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13836864"/>
        <c:crosses val="autoZero"/>
        <c:crossBetween val="between"/>
      </c:valAx>
      <c:spPr>
        <a:solidFill>
          <a:srgbClr val="FFFFCC"/>
        </a:solidFill>
        <a:ln>
          <a:noFill/>
        </a:ln>
        <a:effectLst/>
      </c:spPr>
    </c:plotArea>
    <c:legend>
      <c:legendPos val="b"/>
      <c:layout>
        <c:manualLayout>
          <c:xMode val="edge"/>
          <c:yMode val="edge"/>
          <c:x val="0.20118888792242329"/>
          <c:y val="0.90391862142730384"/>
          <c:w val="0.58651071741032368"/>
          <c:h val="7.8125546806649168E-2"/>
        </c:manualLayout>
      </c:layout>
      <c:overlay val="0"/>
      <c:spPr>
        <a:noFill/>
        <a:ln>
          <a:noFill/>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97EAF3"/>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t>Changes in Virginia Generation Mix</a:t>
            </a:r>
          </a:p>
          <a:p>
            <a:pPr>
              <a:defRPr/>
            </a:pPr>
            <a:r>
              <a:rPr lang="en-US" sz="1200" b="1" i="1" baseline="0"/>
              <a:t>2016 to 2021</a:t>
            </a:r>
          </a:p>
        </c:rich>
      </c:tx>
      <c:layout>
        <c:manualLayout>
          <c:xMode val="edge"/>
          <c:yMode val="edge"/>
          <c:x val="0.18927471179795186"/>
          <c:y val="3.01886792452830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220603674540684"/>
          <c:y val="0.22342713014731402"/>
          <c:w val="0.78112729658792646"/>
          <c:h val="0.46939624067022867"/>
        </c:manualLayout>
      </c:layout>
      <c:barChart>
        <c:barDir val="col"/>
        <c:grouping val="clustered"/>
        <c:varyColors val="0"/>
        <c:ser>
          <c:idx val="0"/>
          <c:order val="0"/>
          <c:tx>
            <c:v>VA 2016</c:v>
          </c:tx>
          <c:spPr>
            <a:solidFill>
              <a:schemeClr val="accent1"/>
            </a:solidFill>
            <a:ln w="19050">
              <a:solidFill>
                <a:schemeClr val="lt1"/>
              </a:solidFill>
            </a:ln>
            <a:effectLst/>
          </c:spPr>
          <c:invertIfNegative val="0"/>
          <c:cat>
            <c:strRef>
              <c:f>Sheet2!$A$91:$A$98</c:f>
              <c:strCache>
                <c:ptCount val="8"/>
                <c:pt idx="0">
                  <c:v>Natural Gas</c:v>
                </c:pt>
                <c:pt idx="1">
                  <c:v>Coal</c:v>
                </c:pt>
                <c:pt idx="2">
                  <c:v>Nuclear</c:v>
                </c:pt>
                <c:pt idx="3">
                  <c:v>Hydroelectric</c:v>
                </c:pt>
                <c:pt idx="4">
                  <c:v>Wind</c:v>
                </c:pt>
                <c:pt idx="5">
                  <c:v>Solar</c:v>
                </c:pt>
                <c:pt idx="6">
                  <c:v>Biomass</c:v>
                </c:pt>
                <c:pt idx="7">
                  <c:v>Other </c:v>
                </c:pt>
              </c:strCache>
            </c:strRef>
          </c:cat>
          <c:val>
            <c:numRef>
              <c:f>Sheet2!$G$91:$G$98</c:f>
              <c:numCache>
                <c:formatCode>0.00%</c:formatCode>
                <c:ptCount val="8"/>
                <c:pt idx="0">
                  <c:v>0.44195233368312581</c:v>
                </c:pt>
                <c:pt idx="1">
                  <c:v>0.17826626636360321</c:v>
                </c:pt>
                <c:pt idx="2">
                  <c:v>0.32123532120809412</c:v>
                </c:pt>
                <c:pt idx="3">
                  <c:v>1.5898265758556747E-2</c:v>
                </c:pt>
                <c:pt idx="4">
                  <c:v>0</c:v>
                </c:pt>
                <c:pt idx="5">
                  <c:v>2.2589841972127345E-4</c:v>
                </c:pt>
                <c:pt idx="6">
                  <c:v>1.1947550034506557E-2</c:v>
                </c:pt>
                <c:pt idx="7">
                  <c:v>3.0474364532392269E-2</c:v>
                </c:pt>
              </c:numCache>
            </c:numRef>
          </c:val>
          <c:extLst>
            <c:ext xmlns:c16="http://schemas.microsoft.com/office/drawing/2014/chart" uri="{C3380CC4-5D6E-409C-BE32-E72D297353CC}">
              <c16:uniqueId val="{00000000-78B5-498D-8291-2B96339EFEA2}"/>
            </c:ext>
          </c:extLst>
        </c:ser>
        <c:ser>
          <c:idx val="1"/>
          <c:order val="1"/>
          <c:tx>
            <c:v>VA 2021</c:v>
          </c:tx>
          <c:spPr>
            <a:solidFill>
              <a:schemeClr val="accent2"/>
            </a:solidFill>
            <a:ln w="19050">
              <a:solidFill>
                <a:schemeClr val="lt1"/>
              </a:solidFill>
            </a:ln>
            <a:effectLst/>
          </c:spPr>
          <c:invertIfNegative val="0"/>
          <c:cat>
            <c:strRef>
              <c:f>Sheet2!$A$91:$A$98</c:f>
              <c:strCache>
                <c:ptCount val="8"/>
                <c:pt idx="0">
                  <c:v>Natural Gas</c:v>
                </c:pt>
                <c:pt idx="1">
                  <c:v>Coal</c:v>
                </c:pt>
                <c:pt idx="2">
                  <c:v>Nuclear</c:v>
                </c:pt>
                <c:pt idx="3">
                  <c:v>Hydroelectric</c:v>
                </c:pt>
                <c:pt idx="4">
                  <c:v>Wind</c:v>
                </c:pt>
                <c:pt idx="5">
                  <c:v>Solar</c:v>
                </c:pt>
                <c:pt idx="6">
                  <c:v>Biomass</c:v>
                </c:pt>
                <c:pt idx="7">
                  <c:v>Other </c:v>
                </c:pt>
              </c:strCache>
            </c:strRef>
          </c:cat>
          <c:val>
            <c:numRef>
              <c:f>Sheet2!$K$91:$K$98</c:f>
              <c:numCache>
                <c:formatCode>0.00%</c:formatCode>
                <c:ptCount val="8"/>
                <c:pt idx="0">
                  <c:v>0.57371482009132235</c:v>
                </c:pt>
                <c:pt idx="1">
                  <c:v>3.3188280390674001E-2</c:v>
                </c:pt>
                <c:pt idx="2">
                  <c:v>0.30295636427711992</c:v>
                </c:pt>
                <c:pt idx="3">
                  <c:v>1.9251553197237328E-2</c:v>
                </c:pt>
                <c:pt idx="4">
                  <c:v>5.2575038055217079E-4</c:v>
                </c:pt>
                <c:pt idx="5">
                  <c:v>3.5677734898172088E-2</c:v>
                </c:pt>
                <c:pt idx="6">
                  <c:v>1.1004229139751159E-2</c:v>
                </c:pt>
                <c:pt idx="7">
                  <c:v>2.3681267625171015E-2</c:v>
                </c:pt>
              </c:numCache>
            </c:numRef>
          </c:val>
          <c:extLst>
            <c:ext xmlns:c16="http://schemas.microsoft.com/office/drawing/2014/chart" uri="{C3380CC4-5D6E-409C-BE32-E72D297353CC}">
              <c16:uniqueId val="{00000001-78B5-498D-8291-2B96339EFEA2}"/>
            </c:ext>
          </c:extLst>
        </c:ser>
        <c:dLbls>
          <c:showLegendKey val="0"/>
          <c:showVal val="0"/>
          <c:showCatName val="0"/>
          <c:showSerName val="0"/>
          <c:showPercent val="0"/>
          <c:showBubbleSize val="0"/>
        </c:dLbls>
        <c:gapWidth val="150"/>
        <c:axId val="613836864"/>
        <c:axId val="613834896"/>
      </c:barChart>
      <c:catAx>
        <c:axId val="613836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613834896"/>
        <c:crosses val="autoZero"/>
        <c:auto val="1"/>
        <c:lblAlgn val="ctr"/>
        <c:lblOffset val="100"/>
        <c:noMultiLvlLbl val="0"/>
      </c:catAx>
      <c:valAx>
        <c:axId val="613834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13836864"/>
        <c:crosses val="autoZero"/>
        <c:crossBetween val="between"/>
      </c:valAx>
      <c:spPr>
        <a:solidFill>
          <a:srgbClr val="FFFFCC"/>
        </a:solidFill>
        <a:ln>
          <a:noFill/>
        </a:ln>
        <a:effectLst/>
      </c:spPr>
    </c:plotArea>
    <c:legend>
      <c:legendPos val="b"/>
      <c:layout>
        <c:manualLayout>
          <c:xMode val="edge"/>
          <c:yMode val="edge"/>
          <c:x val="0.20118903552650602"/>
          <c:y val="0.90919110582875251"/>
          <c:w val="0.58651071741032368"/>
          <c:h val="7.8125546806649168E-2"/>
        </c:manualLayout>
      </c:layout>
      <c:overlay val="0"/>
      <c:spPr>
        <a:noFill/>
        <a:ln>
          <a:noFill/>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CCFFCC"/>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000" b="1"/>
              <a:t>PJM Day-Ahead Index</a:t>
            </a:r>
          </a:p>
          <a:p>
            <a:pPr>
              <a:defRPr b="1"/>
            </a:pPr>
            <a:r>
              <a:rPr lang="en-US" b="1" i="1"/>
              <a:t>Prices</a:t>
            </a:r>
            <a:r>
              <a:rPr lang="en-US" b="1" i="1" baseline="0"/>
              <a:t> in Dollars per kWh</a:t>
            </a:r>
            <a:r>
              <a:rPr lang="en-US" b="1" i="1"/>
              <a:t> </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941904439364433"/>
          <c:y val="0.19922337919906494"/>
          <c:w val="0.80681751474614061"/>
          <c:h val="0.64028207665009051"/>
        </c:manualLayout>
      </c:layout>
      <c:lineChart>
        <c:grouping val="standard"/>
        <c:varyColors val="0"/>
        <c:ser>
          <c:idx val="0"/>
          <c:order val="0"/>
          <c:tx>
            <c:strRef>
              <c:f>'PJM Day-Ahead'!$E$5:$E$6</c:f>
              <c:strCache>
                <c:ptCount val="2"/>
                <c:pt idx="0">
                  <c:v>2020-21</c:v>
                </c:pt>
              </c:strCache>
            </c:strRef>
          </c:tx>
          <c:spPr>
            <a:ln w="28575" cap="rnd">
              <a:solidFill>
                <a:schemeClr val="accent1"/>
              </a:solidFill>
              <a:round/>
            </a:ln>
            <a:effectLst/>
          </c:spPr>
          <c:marker>
            <c:symbol val="none"/>
          </c:marker>
          <c:cat>
            <c:strRef>
              <c:f>'PJM Day-Ahead'!$D$7:$D$18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'PJM Day-Ahead'!$E$7:$E$18</c:f>
              <c:numCache>
                <c:formatCode>_("$"* #,##0.00000_);_("$"* \(#,##0.00000\);_("$"* "-"??_);_(@_)</c:formatCode>
                <c:ptCount val="12"/>
                <c:pt idx="0">
                  <c:v>1.736E-2</c:v>
                </c:pt>
                <c:pt idx="1">
                  <c:v>1.8409999999999999E-2</c:v>
                </c:pt>
                <c:pt idx="2">
                  <c:v>1.9739999999999997E-2</c:v>
                </c:pt>
                <c:pt idx="3">
                  <c:v>2.596E-2</c:v>
                </c:pt>
                <c:pt idx="4">
                  <c:v>2.511E-2</c:v>
                </c:pt>
                <c:pt idx="5">
                  <c:v>2.1440000000000001E-2</c:v>
                </c:pt>
                <c:pt idx="6">
                  <c:v>2.444E-2</c:v>
                </c:pt>
                <c:pt idx="7">
                  <c:v>2.2679999999999999E-2</c:v>
                </c:pt>
                <c:pt idx="8">
                  <c:v>2.7539999999999999E-2</c:v>
                </c:pt>
                <c:pt idx="9">
                  <c:v>2.7469999999999998E-2</c:v>
                </c:pt>
                <c:pt idx="10">
                  <c:v>4.3340000000000004E-2</c:v>
                </c:pt>
                <c:pt idx="11">
                  <c:v>2.7350000000000003E-2</c:v>
                </c:pt>
              </c:numCache>
            </c:numRef>
          </c:val>
          <c:smooth val="0"/>
          <c:extLst>
            <c:ext xmlns:c16="http://schemas.microsoft.com/office/drawing/2014/chart" uri="{C3380CC4-5D6E-409C-BE32-E72D297353CC}">
              <c16:uniqueId val="{00000000-F70E-4E30-8430-D32F1BD93051}"/>
            </c:ext>
          </c:extLst>
        </c:ser>
        <c:ser>
          <c:idx val="1"/>
          <c:order val="1"/>
          <c:tx>
            <c:strRef>
              <c:f>'PJM Day-Ahead'!$F$5:$F$6</c:f>
              <c:strCache>
                <c:ptCount val="2"/>
                <c:pt idx="0">
                  <c:v>2021-22</c:v>
                </c:pt>
              </c:strCache>
            </c:strRef>
          </c:tx>
          <c:spPr>
            <a:ln w="28575" cap="rnd">
              <a:solidFill>
                <a:srgbClr val="FF0000"/>
              </a:solidFill>
              <a:round/>
            </a:ln>
            <a:effectLst/>
          </c:spPr>
          <c:marker>
            <c:symbol val="none"/>
          </c:marker>
          <c:dPt>
            <c:idx val="5"/>
            <c:marker>
              <c:symbol val="none"/>
            </c:marker>
            <c:bubble3D val="0"/>
            <c:extLst>
              <c:ext xmlns:c16="http://schemas.microsoft.com/office/drawing/2014/chart" uri="{C3380CC4-5D6E-409C-BE32-E72D297353CC}">
                <c16:uniqueId val="{00000001-F70E-4E30-8430-D32F1BD93051}"/>
              </c:ext>
            </c:extLst>
          </c:dPt>
          <c:cat>
            <c:strRef>
              <c:f>'PJM Day-Ahead'!$D$7:$D$18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'PJM Day-Ahead'!$F$7:$F$18</c:f>
              <c:numCache>
                <c:formatCode>_("$"* #,##0.00000_);_("$"* \(#,##0.00000\);_("$"* "-"??_);_(@_)</c:formatCode>
                <c:ptCount val="12"/>
                <c:pt idx="0">
                  <c:v>2.0410000000000001E-2</c:v>
                </c:pt>
                <c:pt idx="1">
                  <c:v>3.0179999999999998E-2</c:v>
                </c:pt>
                <c:pt idx="2">
                  <c:v>3.3729999999999996E-2</c:v>
                </c:pt>
                <c:pt idx="3">
                  <c:v>3.9310000000000005E-2</c:v>
                </c:pt>
                <c:pt idx="4">
                  <c:v>4.5159999999999999E-2</c:v>
                </c:pt>
                <c:pt idx="5">
                  <c:v>4.8090000000000001E-2</c:v>
                </c:pt>
                <c:pt idx="6">
                  <c:v>6.3409999999999994E-2</c:v>
                </c:pt>
                <c:pt idx="7">
                  <c:v>7.2359999999999994E-2</c:v>
                </c:pt>
                <c:pt idx="8">
                  <c:v>4.1489999999999999E-2</c:v>
                </c:pt>
                <c:pt idx="9">
                  <c:v>7.1800000000000003E-2</c:v>
                </c:pt>
                <c:pt idx="10">
                  <c:v>5.5289999999999999E-2</c:v>
                </c:pt>
                <c:pt idx="11">
                  <c:v>4.3200000000000002E-2</c:v>
                </c:pt>
              </c:numCache>
            </c:numRef>
          </c:val>
          <c:smooth val="0"/>
          <c:extLst>
            <c:ext xmlns:c16="http://schemas.microsoft.com/office/drawing/2014/chart" uri="{C3380CC4-5D6E-409C-BE32-E72D297353CC}">
              <c16:uniqueId val="{00000002-F70E-4E30-8430-D32F1BD93051}"/>
            </c:ext>
          </c:extLst>
        </c:ser>
        <c:dLbls>
          <c:showLegendKey val="0"/>
          <c:showVal val="0"/>
          <c:showCatName val="0"/>
          <c:showSerName val="0"/>
          <c:showPercent val="0"/>
          <c:showBubbleSize val="0"/>
        </c:dLbls>
        <c:smooth val="0"/>
        <c:axId val="165900672"/>
        <c:axId val="165902208"/>
      </c:lineChart>
      <c:catAx>
        <c:axId val="16590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5902208"/>
        <c:crosses val="autoZero"/>
        <c:auto val="1"/>
        <c:lblAlgn val="ctr"/>
        <c:lblOffset val="100"/>
        <c:noMultiLvlLbl val="0"/>
      </c:catAx>
      <c:valAx>
        <c:axId val="165902208"/>
        <c:scaling>
          <c:orientation val="minMax"/>
          <c:max val="7.5000000000000011E-2"/>
          <c:min val="1.0000000000000002E-2"/>
        </c:scaling>
        <c:delete val="0"/>
        <c:axPos val="l"/>
        <c:majorGridlines>
          <c:spPr>
            <a:ln w="9525" cap="flat" cmpd="sng" algn="ctr">
              <a:solidFill>
                <a:schemeClr val="tx1">
                  <a:lumMod val="15000"/>
                  <a:lumOff val="85000"/>
                </a:schemeClr>
              </a:solidFill>
              <a:round/>
            </a:ln>
            <a:effectLst/>
          </c:spPr>
        </c:majorGridlines>
        <c:numFmt formatCode="&quot;$&quot;#,##0.0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5900672"/>
        <c:crosses val="autoZero"/>
        <c:crossBetween val="between"/>
        <c:majorUnit val="5.000000000000001E-3"/>
      </c:valAx>
      <c:spPr>
        <a:solidFill>
          <a:srgbClr val="FFFFCC"/>
        </a:solid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CCFFCC"/>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aseline="0" dirty="0"/>
              <a:t>25-Year History of U.S. Natural Gas </a:t>
            </a:r>
          </a:p>
          <a:p>
            <a:pPr>
              <a:defRPr/>
            </a:pPr>
            <a:r>
              <a:rPr lang="en-US" sz="1600" b="0" i="1" baseline="0" dirty="0"/>
              <a:t>Average Spot Market Prices</a:t>
            </a:r>
          </a:p>
        </c:rich>
      </c:tx>
      <c:layout>
        <c:manualLayout>
          <c:xMode val="edge"/>
          <c:yMode val="edge"/>
          <c:x val="0.13752724765336535"/>
          <c:y val="1.5873015873015872E-2"/>
        </c:manualLayout>
      </c:layout>
      <c:overlay val="0"/>
    </c:title>
    <c:autoTitleDeleted val="0"/>
    <c:plotArea>
      <c:layout>
        <c:manualLayout>
          <c:layoutTarget val="inner"/>
          <c:xMode val="edge"/>
          <c:yMode val="edge"/>
          <c:x val="0.16166924446944131"/>
          <c:y val="0.17147321024527107"/>
          <c:w val="0.79538479565054365"/>
          <c:h val="0.65807810661598332"/>
        </c:manualLayout>
      </c:layout>
      <c:lineChart>
        <c:grouping val="standard"/>
        <c:varyColors val="0"/>
        <c:ser>
          <c:idx val="0"/>
          <c:order val="0"/>
          <c:spPr>
            <a:ln>
              <a:solidFill>
                <a:srgbClr val="0070C0"/>
              </a:solidFill>
            </a:ln>
          </c:spPr>
          <c:marker>
            <c:spPr>
              <a:solidFill>
                <a:srgbClr val="FF0000"/>
              </a:solidFill>
            </c:spPr>
          </c:marker>
          <c:cat>
            <c:numRef>
              <c:f>'Data 1'!$A$6374:$A$6400</c:f>
              <c:numCache>
                <c:formatCode>General</c:formatCode>
                <c:ptCount val="2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numCache>
            </c:numRef>
          </c:cat>
          <c:val>
            <c:numRef>
              <c:f>'Data 1'!$B$6374:$B$6399</c:f>
              <c:numCache>
                <c:formatCode>_("$"* #,##0.00_);_("$"* \(#,##0.00\);_("$"* "-"??_);_(@_)</c:formatCode>
                <c:ptCount val="26"/>
                <c:pt idx="0">
                  <c:v>2.4898393574297177</c:v>
                </c:pt>
                <c:pt idx="1">
                  <c:v>2.0883665338645407</c:v>
                </c:pt>
                <c:pt idx="2">
                  <c:v>2.2741200000000008</c:v>
                </c:pt>
                <c:pt idx="3">
                  <c:v>4.3114859437751001</c:v>
                </c:pt>
                <c:pt idx="4">
                  <c:v>3.9591199999999986</c:v>
                </c:pt>
                <c:pt idx="5">
                  <c:v>3.3756000000000026</c:v>
                </c:pt>
                <c:pt idx="6">
                  <c:v>5.4711600000000011</c:v>
                </c:pt>
                <c:pt idx="7">
                  <c:v>6.02</c:v>
                </c:pt>
                <c:pt idx="8">
                  <c:v>8.6858921161825737</c:v>
                </c:pt>
                <c:pt idx="9">
                  <c:v>5.5</c:v>
                </c:pt>
                <c:pt idx="10">
                  <c:v>7.11</c:v>
                </c:pt>
                <c:pt idx="11">
                  <c:v>5.63</c:v>
                </c:pt>
                <c:pt idx="12">
                  <c:v>5.82</c:v>
                </c:pt>
                <c:pt idx="13">
                  <c:v>4.22</c:v>
                </c:pt>
                <c:pt idx="14">
                  <c:v>2.98</c:v>
                </c:pt>
                <c:pt idx="15">
                  <c:v>3.43</c:v>
                </c:pt>
                <c:pt idx="16">
                  <c:v>4.3099999999999996</c:v>
                </c:pt>
                <c:pt idx="17">
                  <c:v>2.74</c:v>
                </c:pt>
                <c:pt idx="18">
                  <c:v>2.2799999999999998</c:v>
                </c:pt>
                <c:pt idx="19">
                  <c:v>2.5159770114942543</c:v>
                </c:pt>
                <c:pt idx="20">
                  <c:v>2.9880308880308877</c:v>
                </c:pt>
                <c:pt idx="21">
                  <c:v>3.1526612903225781</c:v>
                </c:pt>
                <c:pt idx="22">
                  <c:v>2.560919999999999</c:v>
                </c:pt>
                <c:pt idx="23">
                  <c:v>2.0265098039215692</c:v>
                </c:pt>
                <c:pt idx="24">
                  <c:v>3.894302788844624</c:v>
                </c:pt>
                <c:pt idx="25">
                  <c:v>4.6446666666666676</c:v>
                </c:pt>
              </c:numCache>
            </c:numRef>
          </c:val>
          <c:smooth val="0"/>
          <c:extLst>
            <c:ext xmlns:c16="http://schemas.microsoft.com/office/drawing/2014/chart" uri="{C3380CC4-5D6E-409C-BE32-E72D297353CC}">
              <c16:uniqueId val="{00000000-3C3A-4054-B8CC-23A2892C729A}"/>
            </c:ext>
          </c:extLst>
        </c:ser>
        <c:dLbls>
          <c:showLegendKey val="0"/>
          <c:showVal val="0"/>
          <c:showCatName val="0"/>
          <c:showSerName val="0"/>
          <c:showPercent val="0"/>
          <c:showBubbleSize val="0"/>
        </c:dLbls>
        <c:marker val="1"/>
        <c:smooth val="0"/>
        <c:axId val="177945600"/>
        <c:axId val="177960448"/>
      </c:lineChart>
      <c:catAx>
        <c:axId val="177945600"/>
        <c:scaling>
          <c:orientation val="minMax"/>
        </c:scaling>
        <c:delete val="0"/>
        <c:axPos val="b"/>
        <c:title>
          <c:tx>
            <c:rich>
              <a:bodyPr/>
              <a:lstStyle/>
              <a:p>
                <a:pPr>
                  <a:defRPr sz="1200" baseline="0"/>
                </a:pPr>
                <a:r>
                  <a:rPr lang="en-US" sz="1200" baseline="0"/>
                  <a:t>Year</a:t>
                </a:r>
              </a:p>
            </c:rich>
          </c:tx>
          <c:layout/>
          <c:overlay val="0"/>
        </c:title>
        <c:numFmt formatCode="General" sourceLinked="1"/>
        <c:majorTickMark val="out"/>
        <c:minorTickMark val="none"/>
        <c:tickLblPos val="nextTo"/>
        <c:txPr>
          <a:bodyPr rot="4200000" vert="horz"/>
          <a:lstStyle/>
          <a:p>
            <a:pPr>
              <a:defRPr/>
            </a:pPr>
            <a:endParaRPr lang="en-US"/>
          </a:p>
        </c:txPr>
        <c:crossAx val="177960448"/>
        <c:crosses val="autoZero"/>
        <c:auto val="1"/>
        <c:lblAlgn val="ctr"/>
        <c:lblOffset val="100"/>
        <c:noMultiLvlLbl val="0"/>
      </c:catAx>
      <c:valAx>
        <c:axId val="177960448"/>
        <c:scaling>
          <c:orientation val="minMax"/>
        </c:scaling>
        <c:delete val="0"/>
        <c:axPos val="l"/>
        <c:majorGridlines/>
        <c:title>
          <c:tx>
            <c:rich>
              <a:bodyPr rot="-5400000" vert="horz"/>
              <a:lstStyle/>
              <a:p>
                <a:pPr>
                  <a:defRPr sz="1200" baseline="0"/>
                </a:pPr>
                <a:r>
                  <a:rPr lang="en-US" sz="1200" baseline="0"/>
                  <a:t>$ per MMBtu</a:t>
                </a:r>
              </a:p>
            </c:rich>
          </c:tx>
          <c:layout/>
          <c:overlay val="0"/>
        </c:title>
        <c:numFmt formatCode="_(&quot;$&quot;* #,##0.00_);_(&quot;$&quot;* \(#,##0.00\);_(&quot;$&quot;* &quot;-&quot;??_);_(@_)" sourceLinked="1"/>
        <c:majorTickMark val="out"/>
        <c:minorTickMark val="none"/>
        <c:tickLblPos val="nextTo"/>
        <c:crossAx val="177945600"/>
        <c:crosses val="autoZero"/>
        <c:crossBetween val="midCat"/>
      </c:valAx>
      <c:spPr>
        <a:solidFill>
          <a:srgbClr val="FFFFCC"/>
        </a:solidFill>
      </c:spPr>
    </c:plotArea>
    <c:plotVisOnly val="1"/>
    <c:dispBlanksAs val="gap"/>
    <c:showDLblsOverMax val="0"/>
  </c:chart>
  <c:spPr>
    <a:solidFill>
      <a:srgbClr val="CCFFCC"/>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Example Contract Price Offers </a:t>
            </a:r>
            <a:endParaRPr lang="en-US" dirty="0" smtClean="0"/>
          </a:p>
          <a:p>
            <a:pPr>
              <a:defRPr/>
            </a:pPr>
            <a:r>
              <a:rPr lang="en-US" sz="1600" i="1" dirty="0" smtClean="0">
                <a:solidFill>
                  <a:srgbClr val="00B050"/>
                </a:solidFill>
              </a:rPr>
              <a:t>with </a:t>
            </a:r>
            <a:r>
              <a:rPr lang="en-US" sz="1600" i="1" dirty="0">
                <a:solidFill>
                  <a:srgbClr val="00B050"/>
                </a:solidFill>
              </a:rPr>
              <a:t>Differing Cost Pass-Through Provisions</a:t>
            </a:r>
          </a:p>
        </c:rich>
      </c:tx>
      <c:layout>
        <c:manualLayout>
          <c:xMode val="edge"/>
          <c:yMode val="edge"/>
          <c:x val="0.18128251014077787"/>
          <c:y val="2.2222222222222223E-2"/>
        </c:manualLayout>
      </c:layout>
      <c:overlay val="0"/>
    </c:title>
    <c:autoTitleDeleted val="0"/>
    <c:plotArea>
      <c:layout>
        <c:manualLayout>
          <c:layoutTarget val="inner"/>
          <c:xMode val="edge"/>
          <c:yMode val="edge"/>
          <c:x val="0.15202576950608446"/>
          <c:y val="0.22447244094488189"/>
          <c:w val="0.84797423049391552"/>
          <c:h val="0.55817293671624379"/>
        </c:manualLayout>
      </c:layout>
      <c:barChart>
        <c:barDir val="col"/>
        <c:grouping val="clustered"/>
        <c:varyColors val="0"/>
        <c:ser>
          <c:idx val="1"/>
          <c:order val="0"/>
          <c:tx>
            <c:strRef>
              <c:f>Sheet1!$C$18</c:f>
              <c:strCache>
                <c:ptCount val="1"/>
                <c:pt idx="0">
                  <c:v>Multiple Pass-Thrus</c:v>
                </c:pt>
              </c:strCache>
            </c:strRef>
          </c:tx>
          <c:spPr>
            <a:solidFill>
              <a:schemeClr val="bg2">
                <a:lumMod val="50000"/>
              </a:schemeClr>
            </a:solidFill>
          </c:spPr>
          <c:invertIfNegative val="0"/>
          <c:cat>
            <c:strRef>
              <c:f>Sheet1!$A$19:$B$20</c:f>
              <c:strCache>
                <c:ptCount val="2"/>
                <c:pt idx="0">
                  <c:v>12-Month Contract</c:v>
                </c:pt>
                <c:pt idx="1">
                  <c:v>48-Month Contract</c:v>
                </c:pt>
              </c:strCache>
            </c:strRef>
          </c:cat>
          <c:val>
            <c:numRef>
              <c:f>Sheet1!$C$19:$C$20</c:f>
              <c:numCache>
                <c:formatCode>_(* #,##0.0_);_(* \(#,##0.0\);_(* "-"??_);_(@_)</c:formatCode>
                <c:ptCount val="2"/>
                <c:pt idx="0">
                  <c:v>8.1</c:v>
                </c:pt>
                <c:pt idx="1">
                  <c:v>7.4</c:v>
                </c:pt>
              </c:numCache>
            </c:numRef>
          </c:val>
          <c:extLst>
            <c:ext xmlns:c16="http://schemas.microsoft.com/office/drawing/2014/chart" uri="{C3380CC4-5D6E-409C-BE32-E72D297353CC}">
              <c16:uniqueId val="{00000000-B181-4426-96E6-0AD1900D652A}"/>
            </c:ext>
          </c:extLst>
        </c:ser>
        <c:ser>
          <c:idx val="3"/>
          <c:order val="1"/>
          <c:tx>
            <c:strRef>
              <c:f>Sheet1!$D$18</c:f>
              <c:strCache>
                <c:ptCount val="1"/>
                <c:pt idx="0">
                  <c:v>Select Price Adjs</c:v>
                </c:pt>
              </c:strCache>
            </c:strRef>
          </c:tx>
          <c:spPr>
            <a:solidFill>
              <a:schemeClr val="accent3"/>
            </a:solidFill>
          </c:spPr>
          <c:invertIfNegative val="0"/>
          <c:cat>
            <c:strRef>
              <c:f>Sheet1!$A$19:$B$20</c:f>
              <c:strCache>
                <c:ptCount val="2"/>
                <c:pt idx="0">
                  <c:v>12-Month Contract</c:v>
                </c:pt>
                <c:pt idx="1">
                  <c:v>48-Month Contract</c:v>
                </c:pt>
              </c:strCache>
            </c:strRef>
          </c:cat>
          <c:val>
            <c:numRef>
              <c:f>Sheet1!$D$19:$D$20</c:f>
              <c:numCache>
                <c:formatCode>_(* #,##0.0_);_(* \(#,##0.0\);_(* "-"??_);_(@_)</c:formatCode>
                <c:ptCount val="2"/>
                <c:pt idx="0">
                  <c:v>9.1999999999999993</c:v>
                </c:pt>
                <c:pt idx="1">
                  <c:v>8.3000000000000007</c:v>
                </c:pt>
              </c:numCache>
            </c:numRef>
          </c:val>
          <c:extLst>
            <c:ext xmlns:c16="http://schemas.microsoft.com/office/drawing/2014/chart" uri="{C3380CC4-5D6E-409C-BE32-E72D297353CC}">
              <c16:uniqueId val="{00000001-B181-4426-96E6-0AD1900D652A}"/>
            </c:ext>
          </c:extLst>
        </c:ser>
        <c:ser>
          <c:idx val="0"/>
          <c:order val="2"/>
          <c:tx>
            <c:strRef>
              <c:f>Sheet1!$E$18</c:f>
              <c:strCache>
                <c:ptCount val="1"/>
                <c:pt idx="0">
                  <c:v>Full Fixed</c:v>
                </c:pt>
              </c:strCache>
            </c:strRef>
          </c:tx>
          <c:spPr>
            <a:solidFill>
              <a:srgbClr val="FFFF00"/>
            </a:solidFill>
            <a:ln>
              <a:solidFill>
                <a:schemeClr val="tx1"/>
              </a:solidFill>
            </a:ln>
          </c:spPr>
          <c:invertIfNegative val="0"/>
          <c:cat>
            <c:strRef>
              <c:f>Sheet1!$A$19:$B$20</c:f>
              <c:strCache>
                <c:ptCount val="2"/>
                <c:pt idx="0">
                  <c:v>12-Month Contract</c:v>
                </c:pt>
                <c:pt idx="1">
                  <c:v>48-Month Contract</c:v>
                </c:pt>
              </c:strCache>
            </c:strRef>
          </c:cat>
          <c:val>
            <c:numRef>
              <c:f>Sheet1!$E$19:$E$20</c:f>
              <c:numCache>
                <c:formatCode>_(* #,##0.0_);_(* \(#,##0.0\);_(* "-"??_);_(@_)</c:formatCode>
                <c:ptCount val="2"/>
                <c:pt idx="0">
                  <c:v>10.3</c:v>
                </c:pt>
                <c:pt idx="1">
                  <c:v>9.6</c:v>
                </c:pt>
              </c:numCache>
            </c:numRef>
          </c:val>
          <c:extLst>
            <c:ext xmlns:c16="http://schemas.microsoft.com/office/drawing/2014/chart" uri="{C3380CC4-5D6E-409C-BE32-E72D297353CC}">
              <c16:uniqueId val="{00000002-B181-4426-96E6-0AD1900D652A}"/>
            </c:ext>
          </c:extLst>
        </c:ser>
        <c:dLbls>
          <c:showLegendKey val="0"/>
          <c:showVal val="0"/>
          <c:showCatName val="0"/>
          <c:showSerName val="0"/>
          <c:showPercent val="0"/>
          <c:showBubbleSize val="0"/>
        </c:dLbls>
        <c:gapWidth val="150"/>
        <c:axId val="165699584"/>
        <c:axId val="165701120"/>
      </c:barChart>
      <c:catAx>
        <c:axId val="165699584"/>
        <c:scaling>
          <c:orientation val="minMax"/>
        </c:scaling>
        <c:delete val="0"/>
        <c:axPos val="b"/>
        <c:numFmt formatCode="General" sourceLinked="0"/>
        <c:majorTickMark val="out"/>
        <c:minorTickMark val="none"/>
        <c:tickLblPos val="nextTo"/>
        <c:txPr>
          <a:bodyPr/>
          <a:lstStyle/>
          <a:p>
            <a:pPr>
              <a:defRPr sz="1200" b="1" i="0" baseline="0"/>
            </a:pPr>
            <a:endParaRPr lang="en-US"/>
          </a:p>
        </c:txPr>
        <c:crossAx val="165701120"/>
        <c:crosses val="autoZero"/>
        <c:auto val="1"/>
        <c:lblAlgn val="ctr"/>
        <c:lblOffset val="100"/>
        <c:noMultiLvlLbl val="0"/>
      </c:catAx>
      <c:valAx>
        <c:axId val="165701120"/>
        <c:scaling>
          <c:orientation val="minMax"/>
          <c:min val="6"/>
        </c:scaling>
        <c:delete val="0"/>
        <c:axPos val="l"/>
        <c:majorGridlines/>
        <c:title>
          <c:tx>
            <c:rich>
              <a:bodyPr rot="-5400000" vert="horz"/>
              <a:lstStyle/>
              <a:p>
                <a:pPr>
                  <a:defRPr/>
                </a:pPr>
                <a:r>
                  <a:rPr lang="en-US"/>
                  <a:t>Contract Price (Cents per kWh)</a:t>
                </a:r>
              </a:p>
            </c:rich>
          </c:tx>
          <c:layout/>
          <c:overlay val="0"/>
        </c:title>
        <c:numFmt formatCode="_(* #,##0.0_);_(* \(#,##0.0\);_(* &quot;-&quot;??_);_(@_)" sourceLinked="1"/>
        <c:majorTickMark val="out"/>
        <c:minorTickMark val="none"/>
        <c:tickLblPos val="nextTo"/>
        <c:crossAx val="165699584"/>
        <c:crosses val="autoZero"/>
        <c:crossBetween val="between"/>
      </c:valAx>
      <c:spPr>
        <a:solidFill>
          <a:srgbClr val="FFFFCC"/>
        </a:solidFill>
      </c:spPr>
    </c:plotArea>
    <c:legend>
      <c:legendPos val="b"/>
      <c:layout>
        <c:manualLayout>
          <c:xMode val="edge"/>
          <c:yMode val="edge"/>
          <c:x val="4.2974234058909232E-2"/>
          <c:y val="0.92781483395656628"/>
          <c:w val="0.9446456990575357"/>
          <c:h val="6.8073044923438616E-2"/>
        </c:manualLayout>
      </c:layout>
      <c:overlay val="0"/>
      <c:txPr>
        <a:bodyPr/>
        <a:lstStyle/>
        <a:p>
          <a:pPr>
            <a:defRPr sz="1400" b="1" i="0" baseline="0"/>
          </a:pPr>
          <a:endParaRPr lang="en-US"/>
        </a:p>
      </c:txPr>
    </c:legend>
    <c:plotVisOnly val="1"/>
    <c:dispBlanksAs val="gap"/>
    <c:showDLblsOverMax val="0"/>
  </c:chart>
  <c:spPr>
    <a:solidFill>
      <a:schemeClr val="accent5">
        <a:lumMod val="40000"/>
        <a:lumOff val="60000"/>
      </a:schemeClr>
    </a:solidFill>
    <a:ln w="19050">
      <a:solidFill>
        <a:schemeClr val="tx1"/>
      </a:solid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2400" baseline="0" dirty="0"/>
              <a:t>Maryland Tier 1 </a:t>
            </a:r>
            <a:r>
              <a:rPr lang="en-US" sz="2400" baseline="0" dirty="0" smtClean="0"/>
              <a:t>Renewable Portfolio Standards </a:t>
            </a:r>
            <a:r>
              <a:rPr lang="en-US" sz="2400" baseline="0" dirty="0"/>
              <a:t>Annual </a:t>
            </a:r>
            <a:r>
              <a:rPr lang="en-US" sz="2400" baseline="0" dirty="0" smtClean="0"/>
              <a:t>Compliance Requirements</a:t>
            </a:r>
            <a:endParaRPr lang="en-US" sz="2400" baseline="0"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'[MD RPS Changes SB516 updated.xlsx]Sheet2'!$B$1</c:f>
              <c:strCache>
                <c:ptCount val="1"/>
                <c:pt idx="0">
                  <c:v>Current</c:v>
                </c:pt>
              </c:strCache>
            </c:strRef>
          </c:tx>
          <c:spPr>
            <a:ln w="31750" cap="rnd">
              <a:solidFill>
                <a:srgbClr val="00B050"/>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'[MD RPS Changes SB516 updated.xlsx]Sheet2'!$A$2:$A$13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'[MD RPS Changes SB516 updated.xlsx]Sheet2'!$B$2:$B$13</c:f>
              <c:numCache>
                <c:formatCode>0%</c:formatCode>
                <c:ptCount val="12"/>
                <c:pt idx="0">
                  <c:v>0.20399999999999999</c:v>
                </c:pt>
                <c:pt idx="1">
                  <c:v>0.25</c:v>
                </c:pt>
                <c:pt idx="2">
                  <c:v>0.25</c:v>
                </c:pt>
                <c:pt idx="3">
                  <c:v>0.25</c:v>
                </c:pt>
                <c:pt idx="4">
                  <c:v>0.25</c:v>
                </c:pt>
                <c:pt idx="5">
                  <c:v>0.25</c:v>
                </c:pt>
                <c:pt idx="6">
                  <c:v>0.25</c:v>
                </c:pt>
                <c:pt idx="7">
                  <c:v>0.25</c:v>
                </c:pt>
                <c:pt idx="8">
                  <c:v>0.25</c:v>
                </c:pt>
                <c:pt idx="9">
                  <c:v>0.25</c:v>
                </c:pt>
                <c:pt idx="10">
                  <c:v>0.25</c:v>
                </c:pt>
                <c:pt idx="11">
                  <c:v>0.25</c:v>
                </c:pt>
              </c:numCache>
            </c:numRef>
          </c:val>
          <c:smooth val="0"/>
          <c:extLst>
            <c:ext xmlns:c16="http://schemas.microsoft.com/office/drawing/2014/chart" uri="{C3380CC4-5D6E-409C-BE32-E72D297353CC}">
              <c16:uniqueId val="{00000000-CA98-4D38-BF13-7FD0927BD563}"/>
            </c:ext>
          </c:extLst>
        </c:ser>
        <c:ser>
          <c:idx val="1"/>
          <c:order val="1"/>
          <c:tx>
            <c:strRef>
              <c:f>'[MD RPS Changes SB516 updated.xlsx]Sheet2'!$C$1</c:f>
              <c:strCache>
                <c:ptCount val="1"/>
                <c:pt idx="0">
                  <c:v>New Bill</c:v>
                </c:pt>
              </c:strCache>
            </c:strRef>
          </c:tx>
          <c:spPr>
            <a:ln w="31750" cap="rnd">
              <a:solidFill>
                <a:srgbClr val="FF0000"/>
              </a:solidFill>
              <a:round/>
            </a:ln>
            <a:effectLst/>
          </c:spPr>
          <c:marker>
            <c:symbol val="circle"/>
            <c:size val="17"/>
            <c:spPr>
              <a:solidFill>
                <a:srgbClr val="FFC000"/>
              </a:solidFill>
              <a:ln>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'[MD RPS Changes SB516 updated.xlsx]Sheet2'!$A$2:$A$13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'[MD RPS Changes SB516 updated.xlsx]Sheet2'!$C$2:$C$13</c:f>
              <c:numCache>
                <c:formatCode>0%</c:formatCode>
                <c:ptCount val="12"/>
                <c:pt idx="0">
                  <c:v>0.20699999999999999</c:v>
                </c:pt>
                <c:pt idx="1">
                  <c:v>0.28000000000000003</c:v>
                </c:pt>
                <c:pt idx="2">
                  <c:v>0.30799999999999994</c:v>
                </c:pt>
                <c:pt idx="3">
                  <c:v>0.33099999999999996</c:v>
                </c:pt>
                <c:pt idx="4">
                  <c:v>0.35399999999999998</c:v>
                </c:pt>
                <c:pt idx="5">
                  <c:v>0.377</c:v>
                </c:pt>
                <c:pt idx="6">
                  <c:v>0.4</c:v>
                </c:pt>
                <c:pt idx="7">
                  <c:v>0.42499999999999999</c:v>
                </c:pt>
                <c:pt idx="8">
                  <c:v>0.45500000000000002</c:v>
                </c:pt>
                <c:pt idx="9">
                  <c:v>0.47499999999999998</c:v>
                </c:pt>
                <c:pt idx="10">
                  <c:v>0.495</c:v>
                </c:pt>
                <c:pt idx="11">
                  <c:v>0.5</c:v>
                </c:pt>
              </c:numCache>
            </c:numRef>
          </c:val>
          <c:smooth val="0"/>
          <c:extLst>
            <c:ext xmlns:c16="http://schemas.microsoft.com/office/drawing/2014/chart" uri="{C3380CC4-5D6E-409C-BE32-E72D297353CC}">
              <c16:uniqueId val="{00000001-CA98-4D38-BF13-7FD0927BD563}"/>
            </c:ext>
          </c:extLst>
        </c:ser>
        <c:ser>
          <c:idx val="2"/>
          <c:order val="2"/>
          <c:tx>
            <c:strRef>
              <c:f>'[MD RPS Changes SB516 updated.xlsx]Sheet2'!$D$1</c:f>
              <c:strCache>
                <c:ptCount val="1"/>
                <c:pt idx="0">
                  <c:v>Current (Solar)</c:v>
                </c:pt>
              </c:strCache>
            </c:strRef>
          </c:tx>
          <c:spPr>
            <a:ln w="31750" cap="rnd">
              <a:solidFill>
                <a:srgbClr val="C00000"/>
              </a:solidFill>
              <a:round/>
            </a:ln>
            <a:effectLst/>
          </c:spPr>
          <c:marker>
            <c:symbol val="circle"/>
            <c:size val="17"/>
            <c:spPr>
              <a:solidFill>
                <a:schemeClr val="accent3">
                  <a:lumMod val="75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'[MD RPS Changes SB516 updated.xlsx]Sheet2'!$A$2:$A$13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'[MD RPS Changes SB516 updated.xlsx]Sheet2'!$D$2:$D$13</c:f>
              <c:numCache>
                <c:formatCode>0%</c:formatCode>
                <c:ptCount val="12"/>
                <c:pt idx="0">
                  <c:v>1.95E-2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numCache>
            </c:numRef>
          </c:val>
          <c:smooth val="0"/>
          <c:extLst>
            <c:ext xmlns:c16="http://schemas.microsoft.com/office/drawing/2014/chart" uri="{C3380CC4-5D6E-409C-BE32-E72D297353CC}">
              <c16:uniqueId val="{00000002-CA98-4D38-BF13-7FD0927BD563}"/>
            </c:ext>
          </c:extLst>
        </c:ser>
        <c:ser>
          <c:idx val="3"/>
          <c:order val="3"/>
          <c:tx>
            <c:strRef>
              <c:f>'[MD RPS Changes SB516 updated.xlsx]Sheet2'!$E$1</c:f>
              <c:strCache>
                <c:ptCount val="1"/>
                <c:pt idx="0">
                  <c:v>New Bill (Solar)</c:v>
                </c:pt>
              </c:strCache>
            </c:strRef>
          </c:tx>
          <c:spPr>
            <a:ln w="31750" cap="rnd">
              <a:solidFill>
                <a:srgbClr val="002060"/>
              </a:solidFill>
              <a:round/>
            </a:ln>
            <a:effectLst/>
          </c:spPr>
          <c:marker>
            <c:symbol val="circle"/>
            <c:size val="17"/>
            <c:spPr>
              <a:solidFill>
                <a:srgbClr val="FFFF00"/>
              </a:solidFill>
              <a:ln>
                <a:solidFill>
                  <a:srgbClr val="FFFF00"/>
                </a:solidFill>
              </a:ln>
              <a:effectLst/>
            </c:spPr>
          </c:marker>
          <c:dLbls>
            <c:spPr>
              <a:solidFill>
                <a:srgbClr val="FFFF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'[MD RPS Changes SB516 updated.xlsx]Sheet2'!$A$2:$A$13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'[MD RPS Changes SB516 updated.xlsx]Sheet2'!$E$2:$E$13</c:f>
              <c:numCache>
                <c:formatCode>0%</c:formatCode>
                <c:ptCount val="12"/>
                <c:pt idx="0">
                  <c:v>5.5E-2</c:v>
                </c:pt>
                <c:pt idx="1">
                  <c:v>0.06</c:v>
                </c:pt>
                <c:pt idx="2">
                  <c:v>7.4999999999999997E-2</c:v>
                </c:pt>
                <c:pt idx="3">
                  <c:v>8.5000000000000006E-2</c:v>
                </c:pt>
                <c:pt idx="4">
                  <c:v>9.5000000000000001E-2</c:v>
                </c:pt>
                <c:pt idx="5">
                  <c:v>0.105</c:v>
                </c:pt>
                <c:pt idx="6">
                  <c:v>0.115</c:v>
                </c:pt>
                <c:pt idx="7">
                  <c:v>0.125</c:v>
                </c:pt>
                <c:pt idx="8">
                  <c:v>0.13500000000000001</c:v>
                </c:pt>
                <c:pt idx="9">
                  <c:v>0.14499999999999999</c:v>
                </c:pt>
                <c:pt idx="10">
                  <c:v>0.14499999999999999</c:v>
                </c:pt>
                <c:pt idx="11">
                  <c:v>0.14499999999999999</c:v>
                </c:pt>
              </c:numCache>
            </c:numRef>
          </c:val>
          <c:smooth val="0"/>
          <c:extLst>
            <c:ext xmlns:c16="http://schemas.microsoft.com/office/drawing/2014/chart" uri="{C3380CC4-5D6E-409C-BE32-E72D297353CC}">
              <c16:uniqueId val="{00000003-CA98-4D38-BF13-7FD0927BD563}"/>
            </c:ext>
          </c:extLst>
        </c:ser>
        <c:dLbls>
          <c:dLblPos val="ctr"/>
          <c:showLegendKey val="0"/>
          <c:showVal val="1"/>
          <c:showCatName val="0"/>
          <c:showSerName val="0"/>
          <c:showPercent val="0"/>
          <c:showBubbleSize val="0"/>
        </c:dLbls>
        <c:marker val="1"/>
        <c:smooth val="0"/>
        <c:axId val="178751744"/>
        <c:axId val="178782208"/>
      </c:lineChart>
      <c:catAx>
        <c:axId val="1787517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178782208"/>
        <c:crosses val="autoZero"/>
        <c:auto val="1"/>
        <c:lblAlgn val="ctr"/>
        <c:lblOffset val="100"/>
        <c:noMultiLvlLbl val="0"/>
      </c:catAx>
      <c:valAx>
        <c:axId val="1787822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78751744"/>
        <c:crosses val="autoZero"/>
        <c:crossBetween val="between"/>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c:spPr>
    </c:plotArea>
    <c:legend>
      <c:legendPos val="b"/>
      <c:layout>
        <c:manualLayout>
          <c:xMode val="edge"/>
          <c:yMode val="edge"/>
          <c:x val="2.0151825657614135E-2"/>
          <c:y val="0.20506988899480719"/>
          <c:w val="0.21267011762418589"/>
          <c:h val="0.1676832469112092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CCFFCC"/>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baseline="0" dirty="0">
                <a:solidFill>
                  <a:schemeClr val="tx1"/>
                </a:solidFill>
              </a:rPr>
              <a:t>District of Columbia </a:t>
            </a:r>
            <a:r>
              <a:rPr lang="en-US" sz="2000" baseline="0" dirty="0">
                <a:solidFill>
                  <a:srgbClr val="FF0000"/>
                </a:solidFill>
              </a:rPr>
              <a:t>RPS</a:t>
            </a:r>
            <a:r>
              <a:rPr lang="en-US" sz="2000" baseline="0" dirty="0">
                <a:solidFill>
                  <a:schemeClr val="tx1"/>
                </a:solidFill>
              </a:rPr>
              <a:t> Requirements</a:t>
            </a:r>
          </a:p>
        </c:rich>
      </c:tx>
      <c:layout>
        <c:manualLayout>
          <c:xMode val="edge"/>
          <c:yMode val="edge"/>
          <c:x val="0.21359203363468457"/>
          <c:y val="4.20928961224548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1168319237873042"/>
          <c:y val="0.14610106745183041"/>
          <c:w val="0.84271714299601441"/>
          <c:h val="0.736439717264331"/>
        </c:manualLayout>
      </c:layout>
      <c:lineChart>
        <c:grouping val="standard"/>
        <c:varyColors val="0"/>
        <c:ser>
          <c:idx val="0"/>
          <c:order val="0"/>
          <c:tx>
            <c:strRef>
              <c:f>'[MD and DC RPS changes.xlsx]Sheet2'!$B$28</c:f>
              <c:strCache>
                <c:ptCount val="1"/>
                <c:pt idx="0">
                  <c:v>Old DC Requirement</c:v>
                </c:pt>
              </c:strCache>
            </c:strRef>
          </c:tx>
          <c:spPr>
            <a:ln w="31750" cap="rnd">
              <a:solidFill>
                <a:schemeClr val="accent1"/>
              </a:solidFill>
              <a:round/>
            </a:ln>
            <a:effectLst/>
          </c:spPr>
          <c:marker>
            <c:symbol val="none"/>
          </c:marker>
          <c:dLbls>
            <c:spPr>
              <a:solidFill>
                <a:srgbClr val="FFC000"/>
              </a:solidFill>
              <a:ln>
                <a:noFill/>
              </a:ln>
              <a:effectLst/>
            </c:spPr>
            <c:txPr>
              <a:bodyPr rot="0" spcFirstLastPara="1" vertOverflow="ellipsis" horzOverflow="clip" vert="horz" wrap="non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a:solidFill>
                        <a:schemeClr val="dk1">
                          <a:lumMod val="50000"/>
                          <a:lumOff val="50000"/>
                        </a:schemeClr>
                      </a:solidFill>
                    </a:ln>
                    <a:effectLst/>
                  </c:spPr>
                </c15:leaderLines>
              </c:ext>
            </c:extLst>
          </c:dLbls>
          <c:cat>
            <c:numRef>
              <c:f>'[MD and DC RPS changes.xlsx]Sheet2'!$A$29:$A$42</c:f>
              <c:numCache>
                <c:formatCode>General</c:formatCode>
                <c:ptCount val="14"/>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numCache>
            </c:numRef>
          </c:cat>
          <c:val>
            <c:numRef>
              <c:f>'[MD and DC RPS changes.xlsx]Sheet2'!$B$29:$B$42</c:f>
              <c:numCache>
                <c:formatCode>0%</c:formatCode>
                <c:ptCount val="14"/>
                <c:pt idx="0">
                  <c:v>0.17499999999999999</c:v>
                </c:pt>
                <c:pt idx="1">
                  <c:v>0.2</c:v>
                </c:pt>
                <c:pt idx="2">
                  <c:v>0.2</c:v>
                </c:pt>
                <c:pt idx="3">
                  <c:v>0.2</c:v>
                </c:pt>
                <c:pt idx="4">
                  <c:v>0.2</c:v>
                </c:pt>
                <c:pt idx="5">
                  <c:v>0.23</c:v>
                </c:pt>
                <c:pt idx="6">
                  <c:v>0.26</c:v>
                </c:pt>
                <c:pt idx="7">
                  <c:v>0.28999999999999998</c:v>
                </c:pt>
                <c:pt idx="8">
                  <c:v>0.32</c:v>
                </c:pt>
                <c:pt idx="9">
                  <c:v>0.35</c:v>
                </c:pt>
                <c:pt idx="10">
                  <c:v>0.38</c:v>
                </c:pt>
                <c:pt idx="11">
                  <c:v>0.42</c:v>
                </c:pt>
                <c:pt idx="12">
                  <c:v>0.46</c:v>
                </c:pt>
                <c:pt idx="13">
                  <c:v>0.5</c:v>
                </c:pt>
              </c:numCache>
            </c:numRef>
          </c:val>
          <c:smooth val="0"/>
          <c:extLst>
            <c:ext xmlns:c16="http://schemas.microsoft.com/office/drawing/2014/chart" uri="{C3380CC4-5D6E-409C-BE32-E72D297353CC}">
              <c16:uniqueId val="{00000000-90AF-4F02-8D08-EEA7965A1DFA}"/>
            </c:ext>
          </c:extLst>
        </c:ser>
        <c:ser>
          <c:idx val="1"/>
          <c:order val="1"/>
          <c:tx>
            <c:strRef>
              <c:f>'[MD and DC RPS changes.xlsx]Sheet2'!$C$28</c:f>
              <c:strCache>
                <c:ptCount val="1"/>
                <c:pt idx="0">
                  <c:v>Current DC Requirement</c:v>
                </c:pt>
              </c:strCache>
            </c:strRef>
          </c:tx>
          <c:spPr>
            <a:ln w="31750" cap="rnd">
              <a:solidFill>
                <a:srgbClr val="00B050"/>
              </a:solidFill>
              <a:round/>
            </a:ln>
            <a:effectLst/>
          </c:spPr>
          <c:marker>
            <c:symbol val="circle"/>
            <c:size val="17"/>
            <c:spPr>
              <a:noFill/>
              <a:ln>
                <a:noFill/>
              </a:ln>
              <a:effectLst/>
            </c:spPr>
          </c:marker>
          <c:dLbls>
            <c:spPr>
              <a:solidFill>
                <a:srgbClr val="FFFF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'[MD and DC RPS changes.xlsx]Sheet2'!$A$29:$A$42</c:f>
              <c:numCache>
                <c:formatCode>General</c:formatCode>
                <c:ptCount val="14"/>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numCache>
            </c:numRef>
          </c:cat>
          <c:val>
            <c:numRef>
              <c:f>'[MD and DC RPS changes.xlsx]Sheet2'!$C$29:$C$42</c:f>
              <c:numCache>
                <c:formatCode>0%</c:formatCode>
                <c:ptCount val="14"/>
                <c:pt idx="0">
                  <c:v>0.17499999999999999</c:v>
                </c:pt>
                <c:pt idx="1">
                  <c:v>0.2</c:v>
                </c:pt>
                <c:pt idx="2">
                  <c:v>0.26250000000000001</c:v>
                </c:pt>
                <c:pt idx="3">
                  <c:v>0.32500000000000001</c:v>
                </c:pt>
                <c:pt idx="4">
                  <c:v>0.38750000000000001</c:v>
                </c:pt>
                <c:pt idx="5">
                  <c:v>0.45</c:v>
                </c:pt>
                <c:pt idx="6">
                  <c:v>0.52</c:v>
                </c:pt>
                <c:pt idx="7">
                  <c:v>0.59</c:v>
                </c:pt>
                <c:pt idx="8">
                  <c:v>0.66</c:v>
                </c:pt>
                <c:pt idx="9">
                  <c:v>0.73</c:v>
                </c:pt>
                <c:pt idx="10">
                  <c:v>0.8</c:v>
                </c:pt>
                <c:pt idx="11">
                  <c:v>0.87</c:v>
                </c:pt>
                <c:pt idx="12">
                  <c:v>0.94</c:v>
                </c:pt>
                <c:pt idx="13">
                  <c:v>1</c:v>
                </c:pt>
              </c:numCache>
            </c:numRef>
          </c:val>
          <c:smooth val="0"/>
          <c:extLst>
            <c:ext xmlns:c16="http://schemas.microsoft.com/office/drawing/2014/chart" uri="{C3380CC4-5D6E-409C-BE32-E72D297353CC}">
              <c16:uniqueId val="{00000001-90AF-4F02-8D08-EEA7965A1DFA}"/>
            </c:ext>
          </c:extLst>
        </c:ser>
        <c:dLbls>
          <c:dLblPos val="ctr"/>
          <c:showLegendKey val="0"/>
          <c:showVal val="1"/>
          <c:showCatName val="0"/>
          <c:showSerName val="0"/>
          <c:showPercent val="0"/>
          <c:showBubbleSize val="0"/>
        </c:dLbls>
        <c:smooth val="0"/>
        <c:axId val="114607327"/>
        <c:axId val="48368527"/>
        <c:extLst>
          <c:ext xmlns:c15="http://schemas.microsoft.com/office/drawing/2012/chart" uri="{02D57815-91ED-43cb-92C2-25804820EDAC}">
            <c15:filteredLineSeries>
              <c15:ser>
                <c:idx val="2"/>
                <c:order val="2"/>
                <c:tx>
                  <c:strRef>
                    <c:extLst>
                      <c:ext uri="{02D57815-91ED-43cb-92C2-25804820EDAC}">
                        <c15:formulaRef>
                          <c15:sqref>'[MD and DC RPS changes.xlsx]Sheet2'!$D$28</c15:sqref>
                        </c15:formulaRef>
                      </c:ext>
                    </c:extLst>
                    <c:strCache>
                      <c:ptCount val="1"/>
                      <c:pt idx="0">
                        <c:v>Current (Solar)</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numRef>
                    <c:extLst>
                      <c:ext uri="{02D57815-91ED-43cb-92C2-25804820EDAC}">
                        <c15:formulaRef>
                          <c15:sqref>'[MD and DC RPS changes.xlsx]Sheet2'!$A$29:$A$42</c15:sqref>
                        </c15:formulaRef>
                      </c:ext>
                    </c:extLst>
                    <c:numCache>
                      <c:formatCode>General</c:formatCode>
                      <c:ptCount val="14"/>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numCache>
                  </c:numRef>
                </c:cat>
                <c:val>
                  <c:numRef>
                    <c:extLst>
                      <c:ext uri="{02D57815-91ED-43cb-92C2-25804820EDAC}">
                        <c15:formulaRef>
                          <c15:sqref>'[MD and DC RPS changes.xlsx]Sheet2'!$D$29:$D$42</c15:sqref>
                        </c15:formulaRef>
                      </c:ext>
                    </c:extLst>
                    <c:numCache>
                      <c:formatCode>0%</c:formatCode>
                      <c:ptCount val="14"/>
                      <c:pt idx="0">
                        <c:v>1.35E-2</c:v>
                      </c:pt>
                      <c:pt idx="1">
                        <c:v>1.5800000000000002E-2</c:v>
                      </c:pt>
                      <c:pt idx="2">
                        <c:v>1.8499999999999999E-2</c:v>
                      </c:pt>
                      <c:pt idx="3">
                        <c:v>2.1749999999999999E-2</c:v>
                      </c:pt>
                      <c:pt idx="4">
                        <c:v>2.5000000000000001E-2</c:v>
                      </c:pt>
                      <c:pt idx="5">
                        <c:v>2.5999999999999999E-2</c:v>
                      </c:pt>
                      <c:pt idx="6">
                        <c:v>2.8500000000000001E-2</c:v>
                      </c:pt>
                      <c:pt idx="7">
                        <c:v>3.15E-2</c:v>
                      </c:pt>
                      <c:pt idx="8">
                        <c:v>3.4500000000000003E-2</c:v>
                      </c:pt>
                      <c:pt idx="9">
                        <c:v>0.04</c:v>
                      </c:pt>
                      <c:pt idx="10">
                        <c:v>4.1000000000000002E-2</c:v>
                      </c:pt>
                      <c:pt idx="11">
                        <c:v>4.4999999999999998E-2</c:v>
                      </c:pt>
                      <c:pt idx="12">
                        <c:v>4.7500000000000001E-2</c:v>
                      </c:pt>
                      <c:pt idx="13">
                        <c:v>0.05</c:v>
                      </c:pt>
                    </c:numCache>
                  </c:numRef>
                </c:val>
                <c:smooth val="0"/>
                <c:extLst>
                  <c:ext xmlns:c16="http://schemas.microsoft.com/office/drawing/2014/chart" uri="{C3380CC4-5D6E-409C-BE32-E72D297353CC}">
                    <c16:uniqueId val="{00000002-90AF-4F02-8D08-EEA7965A1DF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'[MD and DC RPS changes.xlsx]Sheet2'!$E$28</c15:sqref>
                        </c15:formulaRef>
                      </c:ext>
                    </c:extLst>
                    <c:strCache>
                      <c:ptCount val="1"/>
                      <c:pt idx="0">
                        <c:v>New Bill (Solar)</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extLst xmlns:c15="http://schemas.microsoft.com/office/drawing/2012/chart">
                      <c:ext xmlns:c15="http://schemas.microsoft.com/office/drawing/2012/chart" uri="{02D57815-91ED-43cb-92C2-25804820EDAC}">
                        <c15:formulaRef>
                          <c15:sqref>'[MD and DC RPS changes.xlsx]Sheet2'!$A$29:$A$42</c15:sqref>
                        </c15:formulaRef>
                      </c:ext>
                    </c:extLst>
                    <c:numCache>
                      <c:formatCode>General</c:formatCode>
                      <c:ptCount val="14"/>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numCache>
                  </c:numRef>
                </c:cat>
                <c:val>
                  <c:numRef>
                    <c:extLst xmlns:c15="http://schemas.microsoft.com/office/drawing/2012/chart">
                      <c:ext xmlns:c15="http://schemas.microsoft.com/office/drawing/2012/chart" uri="{02D57815-91ED-43cb-92C2-25804820EDAC}">
                        <c15:formulaRef>
                          <c15:sqref>'[MD and DC RPS changes.xlsx]Sheet2'!$E$29:$E$42</c15:sqref>
                        </c15:formulaRef>
                      </c:ext>
                    </c:extLst>
                    <c:numCache>
                      <c:formatCode>0%</c:formatCode>
                      <c:ptCount val="14"/>
                      <c:pt idx="0">
                        <c:v>1.8499999999999999E-2</c:v>
                      </c:pt>
                      <c:pt idx="1">
                        <c:v>2.1749999999999999E-2</c:v>
                      </c:pt>
                      <c:pt idx="2">
                        <c:v>2.5000000000000001E-2</c:v>
                      </c:pt>
                      <c:pt idx="3">
                        <c:v>2.5999999999999999E-2</c:v>
                      </c:pt>
                      <c:pt idx="4">
                        <c:v>2.8500000000000001E-2</c:v>
                      </c:pt>
                      <c:pt idx="5">
                        <c:v>3.15E-2</c:v>
                      </c:pt>
                      <c:pt idx="6">
                        <c:v>3.4500000000000003E-2</c:v>
                      </c:pt>
                      <c:pt idx="7">
                        <c:v>3.7499999999999999E-2</c:v>
                      </c:pt>
                      <c:pt idx="8">
                        <c:v>4.1000000000000002E-2</c:v>
                      </c:pt>
                      <c:pt idx="9">
                        <c:v>4.4999999999999998E-2</c:v>
                      </c:pt>
                      <c:pt idx="10">
                        <c:v>4.7500000000000001E-2</c:v>
                      </c:pt>
                      <c:pt idx="11">
                        <c:v>0.05</c:v>
                      </c:pt>
                      <c:pt idx="12">
                        <c:v>5.2499999999999998E-2</c:v>
                      </c:pt>
                      <c:pt idx="13">
                        <c:v>5.5E-2</c:v>
                      </c:pt>
                    </c:numCache>
                  </c:numRef>
                </c:val>
                <c:smooth val="0"/>
                <c:extLst xmlns:c15="http://schemas.microsoft.com/office/drawing/2012/chart">
                  <c:ext xmlns:c16="http://schemas.microsoft.com/office/drawing/2014/chart" uri="{C3380CC4-5D6E-409C-BE32-E72D297353CC}">
                    <c16:uniqueId val="{00000003-90AF-4F02-8D08-EEA7965A1DFA}"/>
                  </c:ext>
                </c:extLst>
              </c15:ser>
            </c15:filteredLineSeries>
          </c:ext>
        </c:extLst>
      </c:lineChart>
      <c:catAx>
        <c:axId val="11460732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n-US"/>
          </a:p>
        </c:txPr>
        <c:crossAx val="48368527"/>
        <c:crosses val="autoZero"/>
        <c:auto val="1"/>
        <c:lblAlgn val="ctr"/>
        <c:lblOffset val="100"/>
        <c:noMultiLvlLbl val="0"/>
      </c:catAx>
      <c:valAx>
        <c:axId val="48368527"/>
        <c:scaling>
          <c:orientation val="minMax"/>
          <c:max val="1"/>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baseline="0"/>
                  <a:t>Percent of Annual MWH Requirements</a:t>
                </a:r>
              </a:p>
            </c:rich>
          </c:tx>
          <c:layout>
            <c:manualLayout>
              <c:xMode val="edge"/>
              <c:yMode val="edge"/>
              <c:x val="2.9633275007290755E-2"/>
              <c:y val="0.2227667430730720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14607327"/>
        <c:crosses val="autoZero"/>
        <c:crossBetween val="between"/>
      </c:valAx>
      <c: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ln>
          <a:noFill/>
        </a:ln>
        <a:effectLst/>
      </c:spPr>
    </c:plotArea>
    <c:legend>
      <c:legendPos val="b"/>
      <c:layout>
        <c:manualLayout>
          <c:xMode val="edge"/>
          <c:yMode val="edge"/>
          <c:x val="0.12820222125012151"/>
          <c:y val="0.1590858085492054"/>
          <c:w val="0.23371988898104562"/>
          <c:h val="0.13709057878281466"/>
        </c:manualLayout>
      </c:layout>
      <c:overlay val="0"/>
      <c:spPr>
        <a:solidFill>
          <a:srgbClr val="FFFFCC">
            <a:alpha val="0"/>
          </a:srgbClr>
        </a:solid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CCFFCC"/>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0.18182</cdr:x>
      <cdr:y>0.28889</cdr:y>
    </cdr:from>
    <cdr:to>
      <cdr:x>0.23377</cdr:x>
      <cdr:y>0.53333</cdr:y>
    </cdr:to>
    <cdr:sp macro="" textlink="">
      <cdr:nvSpPr>
        <cdr:cNvPr id="2" name="Left Brace 1"/>
        <cdr:cNvSpPr/>
      </cdr:nvSpPr>
      <cdr:spPr>
        <a:xfrm xmlns:a="http://schemas.openxmlformats.org/drawingml/2006/main">
          <a:off x="1066801" y="990600"/>
          <a:ext cx="304800" cy="838200"/>
        </a:xfrm>
        <a:prstGeom xmlns:a="http://schemas.openxmlformats.org/drawingml/2006/main" prst="leftBrace">
          <a:avLst/>
        </a:prstGeom>
        <a:solidFill xmlns:a="http://schemas.openxmlformats.org/drawingml/2006/main">
          <a:srgbClr val="FFFFCC"/>
        </a:solidFill>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0.65993</cdr:x>
      <cdr:y>0.42222</cdr:y>
    </cdr:from>
    <cdr:to>
      <cdr:x>0.75352</cdr:x>
      <cdr:y>0.57778</cdr:y>
    </cdr:to>
    <cdr:sp macro="" textlink="">
      <cdr:nvSpPr>
        <cdr:cNvPr id="3" name="TextBox 2"/>
        <cdr:cNvSpPr txBox="1"/>
      </cdr:nvSpPr>
      <cdr:spPr>
        <a:xfrm xmlns:a="http://schemas.openxmlformats.org/drawingml/2006/main">
          <a:off x="3872060" y="1447800"/>
          <a:ext cx="549158"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rgbClr val="FF0000"/>
              </a:solidFill>
            </a:rPr>
            <a:t>Price Risk</a:t>
          </a:r>
        </a:p>
        <a:p xmlns:a="http://schemas.openxmlformats.org/drawingml/2006/main">
          <a:endParaRPr lang="en-US" sz="1100" b="1" dirty="0">
            <a:solidFill>
              <a:srgbClr val="FF0000"/>
            </a:solidFill>
          </a:endParaRPr>
        </a:p>
      </cdr:txBody>
    </cdr:sp>
  </cdr:relSizeAnchor>
  <cdr:relSizeAnchor xmlns:cdr="http://schemas.openxmlformats.org/drawingml/2006/chartDrawing">
    <cdr:from>
      <cdr:x>0.22078</cdr:x>
      <cdr:y>0.33333</cdr:y>
    </cdr:from>
    <cdr:to>
      <cdr:x>0.31169</cdr:x>
      <cdr:y>0.5</cdr:y>
    </cdr:to>
    <cdr:sp macro="" textlink="">
      <cdr:nvSpPr>
        <cdr:cNvPr id="4" name="TextBox 3"/>
        <cdr:cNvSpPr txBox="1"/>
      </cdr:nvSpPr>
      <cdr:spPr>
        <a:xfrm xmlns:a="http://schemas.openxmlformats.org/drawingml/2006/main">
          <a:off x="1295400" y="1143000"/>
          <a:ext cx="533400"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rgbClr val="FF0000"/>
              </a:solidFill>
            </a:rPr>
            <a:t>Price Risk</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98A44-D7B4-4269-9E34-AD0770436CE5}" type="datetimeFigureOut">
              <a:rPr lang="en-US" smtClean="0"/>
              <a:t>4/6/2022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8F8F0-740C-4811-871E-813C1F67D6EB}" type="slidenum">
              <a:rPr lang="en-US" smtClean="0"/>
              <a:t>‹#›</a:t>
            </a:fld>
            <a:endParaRPr lang="en-US"/>
          </a:p>
        </p:txBody>
      </p:sp>
    </p:spTree>
    <p:extLst>
      <p:ext uri="{BB962C8B-B14F-4D97-AF65-F5344CB8AC3E}">
        <p14:creationId xmlns:p14="http://schemas.microsoft.com/office/powerpoint/2010/main" val="270280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April 7,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41511-ACE6-4326-AFD5-FF3CFC6D201E}" type="slidenum">
              <a:rPr lang="en-US" smtClean="0"/>
              <a:t>‹#›</a:t>
            </a:fld>
            <a:endParaRPr lang="en-US"/>
          </a:p>
        </p:txBody>
      </p:sp>
    </p:spTree>
    <p:extLst>
      <p:ext uri="{BB962C8B-B14F-4D97-AF65-F5344CB8AC3E}">
        <p14:creationId xmlns:p14="http://schemas.microsoft.com/office/powerpoint/2010/main" val="387155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7,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41511-ACE6-4326-AFD5-FF3CFC6D201E}" type="slidenum">
              <a:rPr lang="en-US" smtClean="0"/>
              <a:t>‹#›</a:t>
            </a:fld>
            <a:endParaRPr lang="en-US"/>
          </a:p>
        </p:txBody>
      </p:sp>
    </p:spTree>
    <p:extLst>
      <p:ext uri="{BB962C8B-B14F-4D97-AF65-F5344CB8AC3E}">
        <p14:creationId xmlns:p14="http://schemas.microsoft.com/office/powerpoint/2010/main" val="295354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7,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41511-ACE6-4326-AFD5-FF3CFC6D201E}" type="slidenum">
              <a:rPr lang="en-US" smtClean="0"/>
              <a:t>‹#›</a:t>
            </a:fld>
            <a:endParaRPr lang="en-US"/>
          </a:p>
        </p:txBody>
      </p:sp>
    </p:spTree>
    <p:extLst>
      <p:ext uri="{BB962C8B-B14F-4D97-AF65-F5344CB8AC3E}">
        <p14:creationId xmlns:p14="http://schemas.microsoft.com/office/powerpoint/2010/main" val="3696151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160422"/>
            <a:ext cx="8070182" cy="1325563"/>
          </a:xfrm>
        </p:spPr>
        <p:txBody>
          <a:bodyPr>
            <a:normAutofit/>
          </a:bodyPr>
          <a:lstStyle>
            <a:lvl1pPr>
              <a:defRPr b="0">
                <a:solidFill>
                  <a:schemeClr val="tx2"/>
                </a:solidFill>
              </a:defRPr>
            </a:lvl1pPr>
          </a:lstStyle>
          <a:p>
            <a:r>
              <a:rPr lang="en-US" dirty="0"/>
              <a:t>2-Column Body Copy</a:t>
            </a:r>
          </a:p>
        </p:txBody>
      </p:sp>
      <p:sp>
        <p:nvSpPr>
          <p:cNvPr id="5" name="Text Placeholder 4">
            <a:extLst>
              <a:ext uri="{FF2B5EF4-FFF2-40B4-BE49-F238E27FC236}">
                <a16:creationId xmlns:a16="http://schemas.microsoft.com/office/drawing/2014/main" id="{1028EB85-09B8-5F4A-B22F-9BCF151D0522}"/>
              </a:ext>
            </a:extLst>
          </p:cNvPr>
          <p:cNvSpPr>
            <a:spLocks noGrp="1"/>
          </p:cNvSpPr>
          <p:nvPr>
            <p:ph type="body" sz="quarter" idx="14" hasCustomPrompt="1"/>
          </p:nvPr>
        </p:nvSpPr>
        <p:spPr>
          <a:xfrm>
            <a:off x="361950" y="1803400"/>
            <a:ext cx="4000500" cy="4241800"/>
          </a:xfrm>
          <a:prstGeom prst="rect">
            <a:avLst/>
          </a:prstGeom>
        </p:spPr>
        <p:txBody>
          <a:bodyPr>
            <a:normAutofit/>
          </a:bodyPr>
          <a:lstStyle>
            <a:lvl1pPr marL="0" indent="0">
              <a:buNone/>
              <a:defRPr b="0"/>
            </a:lvl1pPr>
            <a:lvl2pPr marL="9525" indent="0">
              <a:buNone/>
              <a:defRPr b="0"/>
            </a:lvl2pPr>
            <a:lvl3pPr marL="179784" indent="0">
              <a:buNone/>
              <a:defRPr b="0"/>
            </a:lvl3pPr>
            <a:lvl4pPr marL="179784" indent="0">
              <a:buNone/>
              <a:defRPr b="0"/>
            </a:lvl4pPr>
            <a:lvl5pPr marL="179784" indent="0">
              <a:buNone/>
              <a:defRPr b="0"/>
            </a:lvl5pPr>
          </a:lstStyle>
          <a:p>
            <a:pPr lvl="0"/>
            <a:r>
              <a:rPr lang="en-US" dirty="0"/>
              <a:t>This is body copy.</a:t>
            </a:r>
          </a:p>
        </p:txBody>
      </p:sp>
      <p:sp>
        <p:nvSpPr>
          <p:cNvPr id="9" name="Text Placeholder 4">
            <a:extLst>
              <a:ext uri="{FF2B5EF4-FFF2-40B4-BE49-F238E27FC236}">
                <a16:creationId xmlns:a16="http://schemas.microsoft.com/office/drawing/2014/main" id="{C6264B5F-C269-FD44-AA93-F7BAA365F29A}"/>
              </a:ext>
            </a:extLst>
          </p:cNvPr>
          <p:cNvSpPr>
            <a:spLocks noGrp="1"/>
          </p:cNvSpPr>
          <p:nvPr>
            <p:ph type="body" sz="quarter" idx="15" hasCustomPrompt="1"/>
          </p:nvPr>
        </p:nvSpPr>
        <p:spPr>
          <a:xfrm>
            <a:off x="4572000" y="1803400"/>
            <a:ext cx="4000500" cy="4241800"/>
          </a:xfrm>
          <a:prstGeom prst="rect">
            <a:avLst/>
          </a:prstGeom>
        </p:spPr>
        <p:txBody>
          <a:bodyPr>
            <a:normAutofit/>
          </a:bodyPr>
          <a:lstStyle>
            <a:lvl1pPr marL="0" indent="0">
              <a:buNone/>
              <a:defRPr b="0"/>
            </a:lvl1pPr>
            <a:lvl2pPr marL="9525" indent="0">
              <a:buNone/>
              <a:defRPr b="0"/>
            </a:lvl2pPr>
            <a:lvl3pPr marL="179784" indent="0">
              <a:buNone/>
              <a:defRPr b="0"/>
            </a:lvl3pPr>
            <a:lvl4pPr marL="179784" indent="0">
              <a:buNone/>
              <a:defRPr b="0"/>
            </a:lvl4pPr>
            <a:lvl5pPr marL="179784" indent="0">
              <a:buNone/>
              <a:defRPr b="0"/>
            </a:lvl5pPr>
          </a:lstStyle>
          <a:p>
            <a:pPr lvl="0"/>
            <a:r>
              <a:rPr lang="en-US" dirty="0"/>
              <a:t>This is body copy.</a:t>
            </a:r>
          </a:p>
        </p:txBody>
      </p:sp>
      <p:sp>
        <p:nvSpPr>
          <p:cNvPr id="8" name="Slide Number Placeholder 5">
            <a:extLst>
              <a:ext uri="{FF2B5EF4-FFF2-40B4-BE49-F238E27FC236}">
                <a16:creationId xmlns:a16="http://schemas.microsoft.com/office/drawing/2014/main" id="{6BE9C2AC-6A90-E342-BF61-9D9FD947F201}"/>
              </a:ext>
            </a:extLst>
          </p:cNvPr>
          <p:cNvSpPr>
            <a:spLocks noGrp="1"/>
          </p:cNvSpPr>
          <p:nvPr>
            <p:ph type="sldNum" sz="quarter" idx="4"/>
          </p:nvPr>
        </p:nvSpPr>
        <p:spPr>
          <a:xfrm>
            <a:off x="342900" y="6465445"/>
            <a:ext cx="406773" cy="118644"/>
          </a:xfrm>
          <a:prstGeom prst="rect">
            <a:avLst/>
          </a:prstGeom>
        </p:spPr>
        <p:txBody>
          <a:bodyPr vert="horz" lIns="91440" tIns="45720" rIns="91440" bIns="45720" rtlCol="0" anchor="ctr"/>
          <a:lstStyle>
            <a:lvl1pPr algn="l">
              <a:defRPr sz="788">
                <a:solidFill>
                  <a:schemeClr val="accent6"/>
                </a:solidFill>
              </a:defRPr>
            </a:lvl1pPr>
          </a:lstStyle>
          <a:p>
            <a:fld id="{70941212-5356-944B-973F-4CD3E2F2AF42}" type="slidenum">
              <a:rPr lang="en-US" smtClean="0"/>
              <a:pPr/>
              <a:t>‹#›</a:t>
            </a:fld>
            <a:endParaRPr lang="en-US" dirty="0"/>
          </a:p>
        </p:txBody>
      </p:sp>
    </p:spTree>
    <p:extLst>
      <p:ext uri="{BB962C8B-B14F-4D97-AF65-F5344CB8AC3E}">
        <p14:creationId xmlns:p14="http://schemas.microsoft.com/office/powerpoint/2010/main" val="470469445"/>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7,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41511-ACE6-4326-AFD5-FF3CFC6D201E}" type="slidenum">
              <a:rPr lang="en-US" smtClean="0"/>
              <a:t>‹#›</a:t>
            </a:fld>
            <a:endParaRPr lang="en-US"/>
          </a:p>
        </p:txBody>
      </p:sp>
    </p:spTree>
    <p:extLst>
      <p:ext uri="{BB962C8B-B14F-4D97-AF65-F5344CB8AC3E}">
        <p14:creationId xmlns:p14="http://schemas.microsoft.com/office/powerpoint/2010/main" val="240616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April 7,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41511-ACE6-4326-AFD5-FF3CFC6D201E}" type="slidenum">
              <a:rPr lang="en-US" smtClean="0"/>
              <a:t>‹#›</a:t>
            </a:fld>
            <a:endParaRPr lang="en-US"/>
          </a:p>
        </p:txBody>
      </p:sp>
    </p:spTree>
    <p:extLst>
      <p:ext uri="{BB962C8B-B14F-4D97-AF65-F5344CB8AC3E}">
        <p14:creationId xmlns:p14="http://schemas.microsoft.com/office/powerpoint/2010/main" val="2502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April 7, 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41511-ACE6-4326-AFD5-FF3CFC6D201E}" type="slidenum">
              <a:rPr lang="en-US" smtClean="0"/>
              <a:t>‹#›</a:t>
            </a:fld>
            <a:endParaRPr lang="en-US"/>
          </a:p>
        </p:txBody>
      </p:sp>
    </p:spTree>
    <p:extLst>
      <p:ext uri="{BB962C8B-B14F-4D97-AF65-F5344CB8AC3E}">
        <p14:creationId xmlns:p14="http://schemas.microsoft.com/office/powerpoint/2010/main" val="53067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April 7, 2022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41511-ACE6-4326-AFD5-FF3CFC6D201E}" type="slidenum">
              <a:rPr lang="en-US" smtClean="0"/>
              <a:t>‹#›</a:t>
            </a:fld>
            <a:endParaRPr lang="en-US"/>
          </a:p>
        </p:txBody>
      </p:sp>
    </p:spTree>
    <p:extLst>
      <p:ext uri="{BB962C8B-B14F-4D97-AF65-F5344CB8AC3E}">
        <p14:creationId xmlns:p14="http://schemas.microsoft.com/office/powerpoint/2010/main" val="206388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April 7, 2022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41511-ACE6-4326-AFD5-FF3CFC6D201E}" type="slidenum">
              <a:rPr lang="en-US" smtClean="0"/>
              <a:t>‹#›</a:t>
            </a:fld>
            <a:endParaRPr lang="en-US"/>
          </a:p>
        </p:txBody>
      </p:sp>
    </p:spTree>
    <p:extLst>
      <p:ext uri="{BB962C8B-B14F-4D97-AF65-F5344CB8AC3E}">
        <p14:creationId xmlns:p14="http://schemas.microsoft.com/office/powerpoint/2010/main" val="266844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April 7, 2022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141511-ACE6-4326-AFD5-FF3CFC6D201E}" type="slidenum">
              <a:rPr lang="en-US" smtClean="0"/>
              <a:t>‹#›</a:t>
            </a:fld>
            <a:endParaRPr lang="en-US"/>
          </a:p>
        </p:txBody>
      </p:sp>
    </p:spTree>
    <p:extLst>
      <p:ext uri="{BB962C8B-B14F-4D97-AF65-F5344CB8AC3E}">
        <p14:creationId xmlns:p14="http://schemas.microsoft.com/office/powerpoint/2010/main" val="41250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April 7, 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41511-ACE6-4326-AFD5-FF3CFC6D201E}" type="slidenum">
              <a:rPr lang="en-US" smtClean="0"/>
              <a:t>‹#›</a:t>
            </a:fld>
            <a:endParaRPr lang="en-US"/>
          </a:p>
        </p:txBody>
      </p:sp>
    </p:spTree>
    <p:extLst>
      <p:ext uri="{BB962C8B-B14F-4D97-AF65-F5344CB8AC3E}">
        <p14:creationId xmlns:p14="http://schemas.microsoft.com/office/powerpoint/2010/main" val="89712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April 7, 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41511-ACE6-4326-AFD5-FF3CFC6D201E}" type="slidenum">
              <a:rPr lang="en-US" smtClean="0"/>
              <a:t>‹#›</a:t>
            </a:fld>
            <a:endParaRPr lang="en-US"/>
          </a:p>
        </p:txBody>
      </p:sp>
    </p:spTree>
    <p:extLst>
      <p:ext uri="{BB962C8B-B14F-4D97-AF65-F5344CB8AC3E}">
        <p14:creationId xmlns:p14="http://schemas.microsoft.com/office/powerpoint/2010/main" val="317642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19000">
              <a:srgbClr val="85C2FF"/>
            </a:gs>
            <a:gs pos="94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April 7, 2022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41511-ACE6-4326-AFD5-FF3CFC6D201E}" type="slidenum">
              <a:rPr lang="en-US" smtClean="0"/>
              <a:t>‹#›</a:t>
            </a:fld>
            <a:endParaRPr lang="en-US"/>
          </a:p>
        </p:txBody>
      </p:sp>
    </p:spTree>
    <p:extLst>
      <p:ext uri="{BB962C8B-B14F-4D97-AF65-F5344CB8AC3E}">
        <p14:creationId xmlns:p14="http://schemas.microsoft.com/office/powerpoint/2010/main" val="151051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kcarey@aoba-metro.org" TargetMode="External"/><Relationship Id="rId2" Type="http://schemas.openxmlformats.org/officeDocument/2006/relationships/hyperlink" Target="mailto:revilohill@verizon.ne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7527"/>
            <a:ext cx="7772400" cy="1470025"/>
          </a:xfrm>
        </p:spPr>
        <p:txBody>
          <a:bodyPr>
            <a:normAutofit/>
          </a:bodyPr>
          <a:lstStyle/>
          <a:p>
            <a:r>
              <a:rPr lang="en-US" b="1" dirty="0" smtClean="0">
                <a:solidFill>
                  <a:srgbClr val="0070C0"/>
                </a:solidFill>
              </a:rPr>
              <a:t>Post-Pandemic Energy Procurement</a:t>
            </a:r>
            <a:endParaRPr lang="en-US" b="1" dirty="0">
              <a:solidFill>
                <a:srgbClr val="0070C0"/>
              </a:solidFill>
            </a:endParaRPr>
          </a:p>
        </p:txBody>
      </p:sp>
      <p:sp>
        <p:nvSpPr>
          <p:cNvPr id="3" name="Subtitle 2"/>
          <p:cNvSpPr>
            <a:spLocks noGrp="1"/>
          </p:cNvSpPr>
          <p:nvPr>
            <p:ph type="subTitle" idx="1"/>
          </p:nvPr>
        </p:nvSpPr>
        <p:spPr>
          <a:xfrm>
            <a:off x="1409700" y="2273647"/>
            <a:ext cx="6324600" cy="2873374"/>
          </a:xfrm>
        </p:spPr>
        <p:txBody>
          <a:bodyPr>
            <a:normAutofit fontScale="70000" lnSpcReduction="20000"/>
          </a:bodyPr>
          <a:lstStyle/>
          <a:p>
            <a:r>
              <a:rPr lang="en-US" dirty="0" smtClean="0">
                <a:solidFill>
                  <a:srgbClr val="00B050"/>
                </a:solidFill>
              </a:rPr>
              <a:t>Presented by: </a:t>
            </a:r>
          </a:p>
          <a:p>
            <a:r>
              <a:rPr lang="en-US" sz="4100" b="1" dirty="0" smtClean="0">
                <a:solidFill>
                  <a:srgbClr val="C00000"/>
                </a:solidFill>
              </a:rPr>
              <a:t>Bruce R. Oliver</a:t>
            </a:r>
          </a:p>
          <a:p>
            <a:endParaRPr lang="en-US" sz="1500" b="1" dirty="0" smtClean="0">
              <a:solidFill>
                <a:srgbClr val="C00000"/>
              </a:solidFill>
            </a:endParaRPr>
          </a:p>
          <a:p>
            <a:r>
              <a:rPr lang="en-US" sz="2800" dirty="0" smtClean="0">
                <a:solidFill>
                  <a:srgbClr val="00B050"/>
                </a:solidFill>
              </a:rPr>
              <a:t>President, Revilo Hill Associates, Inc</a:t>
            </a:r>
            <a:r>
              <a:rPr lang="en-US" sz="2800" dirty="0" smtClean="0">
                <a:solidFill>
                  <a:srgbClr val="0070C0"/>
                </a:solidFill>
              </a:rPr>
              <a:t>.</a:t>
            </a:r>
          </a:p>
          <a:p>
            <a:r>
              <a:rPr lang="en-US" sz="2800" dirty="0" smtClean="0">
                <a:solidFill>
                  <a:srgbClr val="00B050"/>
                </a:solidFill>
              </a:rPr>
              <a:t>and </a:t>
            </a:r>
            <a:endParaRPr lang="en-US" sz="2800" dirty="0" smtClean="0">
              <a:solidFill>
                <a:srgbClr val="0070C0"/>
              </a:solidFill>
            </a:endParaRPr>
          </a:p>
          <a:p>
            <a:r>
              <a:rPr lang="en-US" sz="3100" b="1" dirty="0" smtClean="0">
                <a:solidFill>
                  <a:srgbClr val="0070C0"/>
                </a:solidFill>
              </a:rPr>
              <a:t>AOBA Alliance, Inc. </a:t>
            </a:r>
          </a:p>
          <a:p>
            <a:r>
              <a:rPr lang="en-US" sz="2600" dirty="0" smtClean="0">
                <a:solidFill>
                  <a:srgbClr val="0070C0"/>
                </a:solidFill>
              </a:rPr>
              <a:t>Economic </a:t>
            </a:r>
            <a:r>
              <a:rPr lang="en-US" sz="2600" dirty="0" smtClean="0">
                <a:solidFill>
                  <a:srgbClr val="0070C0"/>
                </a:solidFill>
              </a:rPr>
              <a:t>Advisor</a:t>
            </a:r>
          </a:p>
          <a:p>
            <a:endParaRPr lang="en-US" sz="2600" i="1" dirty="0">
              <a:solidFill>
                <a:srgbClr val="0070C0"/>
              </a:solidFill>
            </a:endParaRPr>
          </a:p>
          <a:p>
            <a:r>
              <a:rPr lang="en-US" sz="2100" i="1" dirty="0" smtClean="0">
                <a:solidFill>
                  <a:schemeClr val="tx1"/>
                </a:solidFill>
              </a:rPr>
              <a:t>April 7, 2022</a:t>
            </a:r>
            <a:endParaRPr lang="en-US" sz="2100" i="1" dirty="0" smtClean="0">
              <a:solidFill>
                <a:schemeClr val="tx1"/>
              </a:solidFill>
            </a:endParaRPr>
          </a:p>
        </p:txBody>
      </p:sp>
      <p:sp>
        <p:nvSpPr>
          <p:cNvPr id="6" name="Rectangle 5"/>
          <p:cNvSpPr/>
          <p:nvPr/>
        </p:nvSpPr>
        <p:spPr>
          <a:xfrm>
            <a:off x="304800" y="5330021"/>
            <a:ext cx="8534400" cy="954107"/>
          </a:xfrm>
          <a:prstGeom prst="rect">
            <a:avLst/>
          </a:prstGeom>
        </p:spPr>
        <p:txBody>
          <a:bodyPr wrap="square">
            <a:spAutoFit/>
          </a:bodyPr>
          <a:lstStyle/>
          <a:p>
            <a:pPr algn="just"/>
            <a:r>
              <a:rPr lang="en-US" sz="1400" i="1" dirty="0">
                <a:latin typeface="Calibri" panose="020F0502020204030204" pitchFamily="34" charset="0"/>
                <a:ea typeface="Calibri" panose="020F0502020204030204" pitchFamily="34" charset="0"/>
              </a:rPr>
              <a:t>This publication is intended as an information source for members of the Apartment and Office Building Association of Metropolitan Washington (“AOBA”) and participants in the AOBA Alliance, Inc. The content should not be construed as legal or other professional advice, and readers should not act upon information in this publication without professional advice.  Copyright © 2022 AOBA.  All rights reserved.</a:t>
            </a:r>
          </a:p>
        </p:txBody>
      </p:sp>
    </p:spTree>
    <p:extLst>
      <p:ext uri="{BB962C8B-B14F-4D97-AF65-F5344CB8AC3E}">
        <p14:creationId xmlns:p14="http://schemas.microsoft.com/office/powerpoint/2010/main" val="3082223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You Must Read Contract Terms!</a:t>
            </a:r>
            <a:endParaRPr lang="en-US" b="1" dirty="0">
              <a:solidFill>
                <a:srgbClr val="0070C0"/>
              </a:solidFill>
            </a:endParaRPr>
          </a:p>
        </p:txBody>
      </p:sp>
      <p:sp>
        <p:nvSpPr>
          <p:cNvPr id="3" name="Content Placeholder 2"/>
          <p:cNvSpPr>
            <a:spLocks noGrp="1"/>
          </p:cNvSpPr>
          <p:nvPr>
            <p:ph idx="1"/>
          </p:nvPr>
        </p:nvSpPr>
        <p:spPr>
          <a:xfrm>
            <a:off x="533400" y="1447800"/>
            <a:ext cx="8153400" cy="4908550"/>
          </a:xfrm>
        </p:spPr>
        <p:txBody>
          <a:bodyPr>
            <a:normAutofit fontScale="70000" lnSpcReduction="20000"/>
          </a:bodyPr>
          <a:lstStyle/>
          <a:p>
            <a:pPr>
              <a:spcBef>
                <a:spcPts val="0"/>
              </a:spcBef>
              <a:spcAft>
                <a:spcPts val="1200"/>
              </a:spcAft>
            </a:pPr>
            <a:r>
              <a:rPr lang="en-US" dirty="0" smtClean="0"/>
              <a:t>Differences in contract terms can have a </a:t>
            </a:r>
            <a:r>
              <a:rPr lang="en-US" b="1" dirty="0" smtClean="0">
                <a:solidFill>
                  <a:srgbClr val="FF0000"/>
                </a:solidFill>
              </a:rPr>
              <a:t>large impact </a:t>
            </a:r>
            <a:r>
              <a:rPr lang="en-US" dirty="0" smtClean="0"/>
              <a:t>on the prices actually billed during the term of an energy supply agreement.  </a:t>
            </a:r>
          </a:p>
          <a:p>
            <a:pPr>
              <a:spcBef>
                <a:spcPts val="0"/>
              </a:spcBef>
              <a:spcAft>
                <a:spcPts val="1200"/>
              </a:spcAft>
            </a:pPr>
            <a:r>
              <a:rPr lang="en-US" b="1" dirty="0" smtClean="0"/>
              <a:t>Contract terms are</a:t>
            </a:r>
            <a:r>
              <a:rPr lang="en-US" dirty="0" smtClean="0"/>
              <a:t> </a:t>
            </a:r>
            <a:r>
              <a:rPr lang="en-US" b="1" dirty="0" smtClean="0">
                <a:solidFill>
                  <a:srgbClr val="FF0000"/>
                </a:solidFill>
              </a:rPr>
              <a:t>NOT</a:t>
            </a:r>
            <a:r>
              <a:rPr lang="en-US" dirty="0" smtClean="0"/>
              <a:t> </a:t>
            </a:r>
            <a:r>
              <a:rPr lang="en-US" b="1" dirty="0" smtClean="0"/>
              <a:t>uniform</a:t>
            </a:r>
            <a:r>
              <a:rPr lang="en-US" dirty="0" smtClean="0"/>
              <a:t> across suppliers - Energy suppliers typically use their own contract language (i.e., their own paper). </a:t>
            </a:r>
          </a:p>
          <a:p>
            <a:pPr>
              <a:spcBef>
                <a:spcPts val="0"/>
              </a:spcBef>
              <a:spcAft>
                <a:spcPts val="1200"/>
              </a:spcAft>
            </a:pPr>
            <a:r>
              <a:rPr lang="en-US" dirty="0" smtClean="0"/>
              <a:t>The </a:t>
            </a:r>
            <a:r>
              <a:rPr lang="en-US" b="1" dirty="0" smtClean="0">
                <a:solidFill>
                  <a:srgbClr val="FF0000"/>
                </a:solidFill>
              </a:rPr>
              <a:t>lack of uniformity </a:t>
            </a:r>
            <a:r>
              <a:rPr lang="en-US" dirty="0" smtClean="0"/>
              <a:t>in the terms of competitive energy service contracts offered by suppliers </a:t>
            </a:r>
            <a:r>
              <a:rPr lang="en-US" b="1" dirty="0" smtClean="0"/>
              <a:t>places substantial burden on customers </a:t>
            </a:r>
            <a:r>
              <a:rPr lang="en-US" dirty="0" smtClean="0"/>
              <a:t>to read contracts and understand differences in contract terms, particularly with respect to how those differences impact the </a:t>
            </a:r>
            <a:r>
              <a:rPr lang="en-US" b="1" dirty="0" smtClean="0"/>
              <a:t>charges ultimately billed</a:t>
            </a:r>
            <a:r>
              <a:rPr lang="en-US" dirty="0" smtClean="0"/>
              <a:t> and </a:t>
            </a:r>
            <a:r>
              <a:rPr lang="en-US" b="1" dirty="0" smtClean="0"/>
              <a:t>customer risk</a:t>
            </a:r>
            <a:r>
              <a:rPr lang="en-US" dirty="0" smtClean="0"/>
              <a:t>.  </a:t>
            </a:r>
          </a:p>
          <a:p>
            <a:r>
              <a:rPr lang="en-US" dirty="0" smtClean="0"/>
              <a:t>Efforts to standardize the contract terms to which suppliers bid have generally been unsuccessful except in large scale utility bidding activities </a:t>
            </a:r>
            <a:r>
              <a:rPr lang="en-US" i="1" dirty="0" smtClean="0">
                <a:solidFill>
                  <a:srgbClr val="0070C0"/>
                </a:solidFill>
              </a:rPr>
              <a:t>(e.g., utility SOS procurement activities which typically involve volumes and peak requirements well in excess of the aggregated requirements of even the largest AAI participant’s portfolio)</a:t>
            </a:r>
            <a:r>
              <a:rPr lang="en-US" dirty="0" smtClean="0">
                <a:solidFill>
                  <a:srgbClr val="0070C0"/>
                </a:solidFill>
              </a:rPr>
              <a:t>.</a:t>
            </a:r>
          </a:p>
        </p:txBody>
      </p:sp>
      <p:sp>
        <p:nvSpPr>
          <p:cNvPr id="4" name="Slide Number Placeholder 3"/>
          <p:cNvSpPr>
            <a:spLocks noGrp="1"/>
          </p:cNvSpPr>
          <p:nvPr>
            <p:ph type="sldNum" sz="quarter" idx="12"/>
          </p:nvPr>
        </p:nvSpPr>
        <p:spPr/>
        <p:txBody>
          <a:bodyPr/>
          <a:lstStyle/>
          <a:p>
            <a:fld id="{3D141511-ACE6-4326-AFD5-FF3CFC6D201E}" type="slidenum">
              <a:rPr lang="en-US" smtClean="0"/>
              <a:t>10</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127509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solidFill>
                  <a:srgbClr val="0070C0"/>
                </a:solidFill>
              </a:rPr>
              <a:t>Non-Price Factors that Influence </a:t>
            </a:r>
            <a:br>
              <a:rPr lang="en-US" b="1" dirty="0" smtClean="0">
                <a:solidFill>
                  <a:srgbClr val="0070C0"/>
                </a:solidFill>
              </a:rPr>
            </a:br>
            <a:r>
              <a:rPr lang="en-US" sz="4000" b="1" i="1" dirty="0" smtClean="0">
                <a:solidFill>
                  <a:srgbClr val="FF0000"/>
                </a:solidFill>
              </a:rPr>
              <a:t>The Price </a:t>
            </a:r>
            <a:r>
              <a:rPr lang="en-US" sz="4000" b="1" i="1" u="sng" dirty="0" smtClean="0">
                <a:solidFill>
                  <a:srgbClr val="FF0000"/>
                </a:solidFill>
              </a:rPr>
              <a:t>Ultimately</a:t>
            </a:r>
            <a:r>
              <a:rPr lang="en-US" sz="4000" b="1" i="1" dirty="0" smtClean="0">
                <a:solidFill>
                  <a:srgbClr val="FF0000"/>
                </a:solidFill>
              </a:rPr>
              <a:t> Paid</a:t>
            </a:r>
            <a:endParaRPr lang="en-US" sz="4000" b="1" i="1" dirty="0">
              <a:solidFill>
                <a:srgbClr val="FF0000"/>
              </a:solidFill>
            </a:endParaRPr>
          </a:p>
        </p:txBody>
      </p:sp>
      <p:sp>
        <p:nvSpPr>
          <p:cNvPr id="3" name="Content Placeholder 2"/>
          <p:cNvSpPr>
            <a:spLocks noGrp="1"/>
          </p:cNvSpPr>
          <p:nvPr>
            <p:ph idx="1"/>
          </p:nvPr>
        </p:nvSpPr>
        <p:spPr>
          <a:xfrm>
            <a:off x="457200" y="1828800"/>
            <a:ext cx="8229600" cy="4525963"/>
          </a:xfrm>
        </p:spPr>
        <p:txBody>
          <a:bodyPr>
            <a:normAutofit lnSpcReduction="10000"/>
          </a:bodyPr>
          <a:lstStyle/>
          <a:p>
            <a:pPr>
              <a:spcBef>
                <a:spcPts val="0"/>
              </a:spcBef>
              <a:spcAft>
                <a:spcPts val="1200"/>
              </a:spcAft>
            </a:pPr>
            <a:r>
              <a:rPr lang="en-US" dirty="0" smtClean="0"/>
              <a:t>Base kWh Use </a:t>
            </a:r>
          </a:p>
          <a:p>
            <a:pPr>
              <a:spcBef>
                <a:spcPts val="0"/>
              </a:spcBef>
              <a:spcAft>
                <a:spcPts val="1200"/>
              </a:spcAft>
            </a:pPr>
            <a:r>
              <a:rPr lang="en-US" dirty="0" smtClean="0"/>
              <a:t>Delivery Point and Treatment of Distribution System Losses</a:t>
            </a:r>
          </a:p>
          <a:p>
            <a:pPr>
              <a:spcBef>
                <a:spcPts val="0"/>
              </a:spcBef>
            </a:pPr>
            <a:r>
              <a:rPr lang="en-US" dirty="0" smtClean="0"/>
              <a:t>Restrictions on Usage Variations </a:t>
            </a:r>
          </a:p>
          <a:p>
            <a:pPr marL="0" indent="0">
              <a:spcBef>
                <a:spcPts val="0"/>
              </a:spcBef>
              <a:spcAft>
                <a:spcPts val="1200"/>
              </a:spcAft>
              <a:buNone/>
            </a:pPr>
            <a:r>
              <a:rPr lang="en-US" dirty="0"/>
              <a:t>	</a:t>
            </a:r>
            <a:r>
              <a:rPr lang="en-US" sz="2400" i="1" dirty="0" smtClean="0">
                <a:solidFill>
                  <a:srgbClr val="0070C0"/>
                </a:solidFill>
              </a:rPr>
              <a:t>(typically +/- % of Base Use)</a:t>
            </a:r>
          </a:p>
          <a:p>
            <a:pPr>
              <a:spcBef>
                <a:spcPts val="0"/>
              </a:spcBef>
              <a:spcAft>
                <a:spcPts val="1200"/>
              </a:spcAft>
            </a:pPr>
            <a:r>
              <a:rPr lang="en-US" dirty="0" smtClean="0"/>
              <a:t>Sale of Property</a:t>
            </a:r>
          </a:p>
          <a:p>
            <a:pPr>
              <a:spcBef>
                <a:spcPts val="0"/>
              </a:spcBef>
              <a:spcAft>
                <a:spcPts val="1200"/>
              </a:spcAft>
            </a:pPr>
            <a:r>
              <a:rPr lang="en-US" dirty="0" smtClean="0"/>
              <a:t>Customer Deposit </a:t>
            </a:r>
            <a:r>
              <a:rPr lang="en-US" dirty="0" smtClean="0"/>
              <a:t>Requirements</a:t>
            </a:r>
          </a:p>
          <a:p>
            <a:pPr marL="0" indent="0">
              <a:spcBef>
                <a:spcPts val="0"/>
              </a:spcBef>
              <a:spcAft>
                <a:spcPts val="1200"/>
              </a:spcAft>
              <a:buNone/>
            </a:pPr>
            <a:r>
              <a:rPr lang="en-US" sz="2600" i="1" dirty="0" smtClean="0"/>
              <a:t>See </a:t>
            </a:r>
            <a:r>
              <a:rPr lang="en-US" sz="2600" i="1" dirty="0" smtClean="0">
                <a:solidFill>
                  <a:srgbClr val="FF0000"/>
                </a:solidFill>
              </a:rPr>
              <a:t>Appendix A</a:t>
            </a:r>
            <a:r>
              <a:rPr lang="en-US" sz="2600" i="1" dirty="0" smtClean="0"/>
              <a:t> to this presentation for examples.</a:t>
            </a:r>
            <a:r>
              <a:rPr lang="en-US" sz="2600" i="1" dirty="0" smtClean="0"/>
              <a:t> </a:t>
            </a:r>
            <a:endParaRPr lang="en-US" sz="2600" i="1" dirty="0"/>
          </a:p>
        </p:txBody>
      </p:sp>
      <p:sp>
        <p:nvSpPr>
          <p:cNvPr id="4" name="Slide Number Placeholder 3"/>
          <p:cNvSpPr>
            <a:spLocks noGrp="1"/>
          </p:cNvSpPr>
          <p:nvPr>
            <p:ph type="sldNum" sz="quarter" idx="12"/>
          </p:nvPr>
        </p:nvSpPr>
        <p:spPr/>
        <p:txBody>
          <a:bodyPr/>
          <a:lstStyle/>
          <a:p>
            <a:fld id="{3D141511-ACE6-4326-AFD5-FF3CFC6D201E}" type="slidenum">
              <a:rPr lang="en-US" smtClean="0"/>
              <a:t>11</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1452614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4000" b="1" dirty="0" smtClean="0">
                <a:solidFill>
                  <a:srgbClr val="0070C0"/>
                </a:solidFill>
              </a:rPr>
              <a:t>EVALUATION OF PRICE RISK</a:t>
            </a:r>
            <a:endParaRPr lang="en-US" sz="4000" b="1" dirty="0">
              <a:solidFill>
                <a:srgbClr val="0070C0"/>
              </a:solidFill>
            </a:endParaRPr>
          </a:p>
        </p:txBody>
      </p:sp>
      <p:sp>
        <p:nvSpPr>
          <p:cNvPr id="3" name="Content Placeholder 2"/>
          <p:cNvSpPr>
            <a:spLocks noGrp="1"/>
          </p:cNvSpPr>
          <p:nvPr>
            <p:ph idx="1"/>
          </p:nvPr>
        </p:nvSpPr>
        <p:spPr>
          <a:xfrm>
            <a:off x="457200" y="1143000"/>
            <a:ext cx="8229600" cy="5410200"/>
          </a:xfrm>
        </p:spPr>
        <p:txBody>
          <a:bodyPr>
            <a:noAutofit/>
          </a:bodyPr>
          <a:lstStyle/>
          <a:p>
            <a:pPr>
              <a:spcBef>
                <a:spcPts val="0"/>
              </a:spcBef>
              <a:spcAft>
                <a:spcPts val="1200"/>
              </a:spcAft>
            </a:pPr>
            <a:r>
              <a:rPr lang="en-US" sz="2000" dirty="0" smtClean="0"/>
              <a:t>Many contracts that are presented as </a:t>
            </a:r>
            <a:r>
              <a:rPr lang="en-US" sz="2000" b="1" dirty="0" smtClean="0">
                <a:solidFill>
                  <a:srgbClr val="FF0000"/>
                </a:solidFill>
              </a:rPr>
              <a:t>Fixed-Price</a:t>
            </a:r>
            <a:r>
              <a:rPr lang="en-US" sz="2000" dirty="0" smtClean="0"/>
              <a:t> </a:t>
            </a:r>
            <a:r>
              <a:rPr lang="en-US" sz="2000" b="1" dirty="0" smtClean="0">
                <a:solidFill>
                  <a:srgbClr val="FF0000"/>
                </a:solidFill>
              </a:rPr>
              <a:t>offerings</a:t>
            </a:r>
            <a:r>
              <a:rPr lang="en-US" sz="2000" dirty="0" smtClean="0"/>
              <a:t> </a:t>
            </a:r>
            <a:r>
              <a:rPr lang="en-US" sz="2000" b="1" dirty="0" smtClean="0"/>
              <a:t>include the potential for pass-through of substantial cost increases</a:t>
            </a:r>
            <a:r>
              <a:rPr lang="en-US" sz="2000" dirty="0" smtClean="0"/>
              <a:t>.   </a:t>
            </a:r>
          </a:p>
          <a:p>
            <a:pPr>
              <a:spcBef>
                <a:spcPts val="0"/>
              </a:spcBef>
              <a:spcAft>
                <a:spcPts val="1200"/>
              </a:spcAft>
            </a:pPr>
            <a:r>
              <a:rPr lang="en-US" sz="2000" dirty="0" smtClean="0"/>
              <a:t>Supplier Costs may be subject to either </a:t>
            </a:r>
            <a:r>
              <a:rPr lang="en-US" sz="2000" b="1" dirty="0" smtClean="0">
                <a:solidFill>
                  <a:srgbClr val="FF0000"/>
                </a:solidFill>
              </a:rPr>
              <a:t>positive</a:t>
            </a:r>
            <a:r>
              <a:rPr lang="en-US" sz="2000" dirty="0" smtClean="0"/>
              <a:t> or </a:t>
            </a:r>
            <a:r>
              <a:rPr lang="en-US" sz="2000" b="1" dirty="0" smtClean="0">
                <a:solidFill>
                  <a:srgbClr val="0070C0"/>
                </a:solidFill>
              </a:rPr>
              <a:t>negative</a:t>
            </a:r>
            <a:r>
              <a:rPr lang="en-US" sz="2000" dirty="0" smtClean="0"/>
              <a:t> </a:t>
            </a:r>
            <a:r>
              <a:rPr lang="en-US" sz="2000" b="1" dirty="0" smtClean="0"/>
              <a:t>adjustments </a:t>
            </a:r>
            <a:r>
              <a:rPr lang="en-US" sz="2000" dirty="0" smtClean="0"/>
              <a:t>during the term of a contract, but some contracts provide for pass-through of cost increases but not cost reductions.  </a:t>
            </a:r>
          </a:p>
          <a:p>
            <a:pPr>
              <a:spcBef>
                <a:spcPts val="0"/>
              </a:spcBef>
              <a:spcAft>
                <a:spcPts val="1200"/>
              </a:spcAft>
            </a:pPr>
            <a:r>
              <a:rPr lang="en-US" sz="2000" dirty="0" smtClean="0"/>
              <a:t>Customers should </a:t>
            </a:r>
            <a:r>
              <a:rPr lang="en-US" sz="2000" b="1" dirty="0" smtClean="0">
                <a:solidFill>
                  <a:srgbClr val="FF0000"/>
                </a:solidFill>
              </a:rPr>
              <a:t>only rely </a:t>
            </a:r>
            <a:r>
              <a:rPr lang="en-US" sz="2000" dirty="0" smtClean="0"/>
              <a:t>on</a:t>
            </a:r>
            <a:r>
              <a:rPr lang="en-US" sz="2000" b="1" dirty="0" smtClean="0">
                <a:solidFill>
                  <a:srgbClr val="FF0000"/>
                </a:solidFill>
              </a:rPr>
              <a:t> price adjustment representations </a:t>
            </a:r>
            <a:r>
              <a:rPr lang="en-US" sz="2000" dirty="0" smtClean="0"/>
              <a:t>that </a:t>
            </a:r>
            <a:r>
              <a:rPr lang="en-US" sz="2000" b="1" dirty="0" smtClean="0">
                <a:solidFill>
                  <a:srgbClr val="FF0000"/>
                </a:solidFill>
              </a:rPr>
              <a:t>are committed to writing </a:t>
            </a:r>
            <a:r>
              <a:rPr lang="en-US" sz="2000" dirty="0" smtClean="0"/>
              <a:t>in contract documents.  Verbal representations that conflict with contract language must not be relied upon.  </a:t>
            </a:r>
          </a:p>
          <a:p>
            <a:pPr>
              <a:spcBef>
                <a:spcPts val="0"/>
              </a:spcBef>
              <a:spcAft>
                <a:spcPts val="1200"/>
              </a:spcAft>
            </a:pPr>
            <a:r>
              <a:rPr lang="en-US" sz="2000" dirty="0" smtClean="0"/>
              <a:t>Some contract offerings may include inconsistent provisions regarding how services may be adjusted during the term of the agreement.  </a:t>
            </a:r>
          </a:p>
          <a:p>
            <a:pPr>
              <a:spcBef>
                <a:spcPts val="0"/>
              </a:spcBef>
              <a:spcAft>
                <a:spcPts val="1200"/>
              </a:spcAft>
            </a:pPr>
            <a:r>
              <a:rPr lang="en-US" sz="2000" dirty="0" smtClean="0"/>
              <a:t>Any inconsistencies within a supplier’s contract documents (including both the Base Agreement and Confirmations) </a:t>
            </a:r>
            <a:r>
              <a:rPr lang="en-US" sz="2000" b="1" dirty="0" smtClean="0">
                <a:solidFill>
                  <a:srgbClr val="FF0000"/>
                </a:solidFill>
              </a:rPr>
              <a:t>should be eliminated </a:t>
            </a:r>
            <a:r>
              <a:rPr lang="en-US" sz="2000" b="1" u="sng" dirty="0" smtClean="0"/>
              <a:t>before</a:t>
            </a:r>
            <a:r>
              <a:rPr lang="en-US" sz="2000" b="1" dirty="0" smtClean="0">
                <a:solidFill>
                  <a:srgbClr val="FF0000"/>
                </a:solidFill>
              </a:rPr>
              <a:t> a Contract is signed</a:t>
            </a:r>
            <a:r>
              <a:rPr lang="en-US" sz="2000" dirty="0" smtClean="0">
                <a:solidFill>
                  <a:srgbClr val="FF0000"/>
                </a:solidFill>
              </a:rPr>
              <a:t> </a:t>
            </a:r>
            <a:r>
              <a:rPr lang="en-US" sz="2000" dirty="0" smtClean="0"/>
              <a:t>and/or and Confirmation is Accepted.  </a:t>
            </a:r>
          </a:p>
          <a:p>
            <a:pPr>
              <a:spcBef>
                <a:spcPts val="0"/>
              </a:spcBef>
              <a:spcAft>
                <a:spcPts val="1200"/>
              </a:spcAft>
            </a:pPr>
            <a:r>
              <a:rPr lang="en-US" sz="2000" b="1" dirty="0" smtClean="0">
                <a:solidFill>
                  <a:srgbClr val="FF0000"/>
                </a:solidFill>
              </a:rPr>
              <a:t>Automatic</a:t>
            </a:r>
            <a:r>
              <a:rPr lang="en-US" sz="2000" dirty="0" smtClean="0"/>
              <a:t> contract </a:t>
            </a:r>
            <a:r>
              <a:rPr lang="en-US" sz="2000" b="1" dirty="0" smtClean="0">
                <a:solidFill>
                  <a:srgbClr val="FF0000"/>
                </a:solidFill>
              </a:rPr>
              <a:t>renewal</a:t>
            </a:r>
            <a:r>
              <a:rPr lang="en-US" sz="2000" dirty="0" smtClean="0"/>
              <a:t> provisions should generally be </a:t>
            </a:r>
            <a:r>
              <a:rPr lang="en-US" sz="2000" b="1" dirty="0" smtClean="0"/>
              <a:t>avoided</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fld id="{3D141511-ACE6-4326-AFD5-FF3CFC6D201E}" type="slidenum">
              <a:rPr lang="en-US" smtClean="0"/>
              <a:t>12</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1485520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smtClean="0">
                <a:solidFill>
                  <a:srgbClr val="FF0000"/>
                </a:solidFill>
              </a:rPr>
              <a:t>Price Risk </a:t>
            </a:r>
            <a:r>
              <a:rPr lang="en-US" sz="4000" b="1" dirty="0" smtClean="0">
                <a:solidFill>
                  <a:srgbClr val="0070C0"/>
                </a:solidFill>
              </a:rPr>
              <a:t>Faced by Buyer</a:t>
            </a:r>
            <a:endParaRPr lang="en-US" sz="4000" b="1" dirty="0">
              <a:solidFill>
                <a:srgbClr val="0070C0"/>
              </a:solidFill>
            </a:endParaRPr>
          </a:p>
        </p:txBody>
      </p:sp>
      <p:graphicFrame>
        <p:nvGraphicFramePr>
          <p:cNvPr id="4" name="Content Placeholder 3"/>
          <p:cNvGraphicFramePr>
            <a:graphicFrameLocks noGrp="1"/>
          </p:cNvGraphicFramePr>
          <p:nvPr>
            <p:ph idx="1"/>
            <p:extLst/>
          </p:nvPr>
        </p:nvGraphicFramePr>
        <p:xfrm>
          <a:off x="1524000" y="1295400"/>
          <a:ext cx="58674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nvPr>
        </p:nvGraphicFramePr>
        <p:xfrm>
          <a:off x="2057400" y="4876797"/>
          <a:ext cx="4800600" cy="1794426"/>
        </p:xfrm>
        <a:graphic>
          <a:graphicData uri="http://schemas.openxmlformats.org/drawingml/2006/table">
            <a:tbl>
              <a:tblPr>
                <a:tableStyleId>{5C22544A-7EE6-4342-B048-85BDC9FD1C3A}</a:tableStyleId>
              </a:tblPr>
              <a:tblGrid>
                <a:gridCol w="1495969">
                  <a:extLst>
                    <a:ext uri="{9D8B030D-6E8A-4147-A177-3AD203B41FA5}">
                      <a16:colId xmlns:a16="http://schemas.microsoft.com/office/drawing/2014/main" val="20000"/>
                    </a:ext>
                  </a:extLst>
                </a:gridCol>
                <a:gridCol w="149596">
                  <a:extLst>
                    <a:ext uri="{9D8B030D-6E8A-4147-A177-3AD203B41FA5}">
                      <a16:colId xmlns:a16="http://schemas.microsoft.com/office/drawing/2014/main" val="20001"/>
                    </a:ext>
                  </a:extLst>
                </a:gridCol>
                <a:gridCol w="929468">
                  <a:extLst>
                    <a:ext uri="{9D8B030D-6E8A-4147-A177-3AD203B41FA5}">
                      <a16:colId xmlns:a16="http://schemas.microsoft.com/office/drawing/2014/main" val="20002"/>
                    </a:ext>
                  </a:extLst>
                </a:gridCol>
                <a:gridCol w="803167">
                  <a:extLst>
                    <a:ext uri="{9D8B030D-6E8A-4147-A177-3AD203B41FA5}">
                      <a16:colId xmlns:a16="http://schemas.microsoft.com/office/drawing/2014/main" val="20003"/>
                    </a:ext>
                  </a:extLst>
                </a:gridCol>
                <a:gridCol w="6223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tblGrid>
              <a:tr h="678096">
                <a:tc>
                  <a:txBody>
                    <a:bodyPr/>
                    <a:lstStyle/>
                    <a:p>
                      <a:pPr algn="l" fontAlgn="b"/>
                      <a:r>
                        <a:rPr lang="en-US" sz="1000" b="1" i="1" u="none" strike="noStrike" dirty="0" smtClean="0">
                          <a:solidFill>
                            <a:srgbClr val="0070C0"/>
                          </a:solidFill>
                          <a:effectLst/>
                          <a:latin typeface="Arial"/>
                        </a:rPr>
                        <a:t>Cents</a:t>
                      </a:r>
                      <a:r>
                        <a:rPr lang="en-US" sz="1000" b="1" i="1" u="none" strike="noStrike" baseline="0" dirty="0" smtClean="0">
                          <a:solidFill>
                            <a:srgbClr val="0070C0"/>
                          </a:solidFill>
                          <a:effectLst/>
                          <a:latin typeface="Arial"/>
                        </a:rPr>
                        <a:t> per kWh</a:t>
                      </a:r>
                    </a:p>
                    <a:p>
                      <a:pPr algn="l" fontAlgn="b"/>
                      <a:endParaRPr lang="en-US" sz="1000" b="0" i="0" u="none" strike="noStrike" baseline="0" dirty="0" smtClean="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CFFCC"/>
                    </a:solidFill>
                  </a:tcPr>
                </a:tc>
                <a:tc>
                  <a:txBody>
                    <a:bodyPr/>
                    <a:lstStyle/>
                    <a:p>
                      <a:pPr algn="l" fontAlgn="b"/>
                      <a:endParaRPr lang="en-US" sz="1000" b="0"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solidFill>
                      <a:srgbClr val="CCFFCC"/>
                    </a:solidFill>
                  </a:tcPr>
                </a:tc>
                <a:tc>
                  <a:txBody>
                    <a:bodyPr/>
                    <a:lstStyle/>
                    <a:p>
                      <a:pPr algn="ctr" fontAlgn="b"/>
                      <a:r>
                        <a:rPr lang="en-US" sz="1000" b="1" u="none" strike="noStrike" dirty="0">
                          <a:effectLst/>
                          <a:latin typeface="Arial" panose="020B0604020202020204" pitchFamily="34" charset="0"/>
                          <a:cs typeface="Arial" panose="020B0604020202020204" pitchFamily="34" charset="0"/>
                        </a:rPr>
                        <a:t>Multiple Cost </a:t>
                      </a:r>
                      <a:endParaRPr lang="en-US" sz="1000" b="1" u="none" strike="noStrike" dirty="0" smtClean="0">
                        <a:effectLst/>
                        <a:latin typeface="Arial" panose="020B0604020202020204" pitchFamily="34" charset="0"/>
                        <a:cs typeface="Arial" panose="020B0604020202020204" pitchFamily="34" charset="0"/>
                      </a:endParaRPr>
                    </a:p>
                    <a:p>
                      <a:pPr algn="ctr" fontAlgn="b"/>
                      <a:r>
                        <a:rPr lang="en-US" sz="1000" b="1" u="none" strike="noStrike" dirty="0" smtClean="0">
                          <a:effectLst/>
                          <a:latin typeface="Arial" panose="020B0604020202020204" pitchFamily="34" charset="0"/>
                          <a:cs typeface="Arial" panose="020B0604020202020204" pitchFamily="34" charset="0"/>
                        </a:rPr>
                        <a:t>Pass-</a:t>
                      </a:r>
                      <a:r>
                        <a:rPr lang="en-US" sz="1000" b="1" u="none" strike="noStrike" dirty="0" err="1" smtClean="0">
                          <a:effectLst/>
                          <a:latin typeface="Arial" panose="020B0604020202020204" pitchFamily="34" charset="0"/>
                          <a:cs typeface="Arial" panose="020B0604020202020204" pitchFamily="34" charset="0"/>
                        </a:rPr>
                        <a:t>Thrus</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solidFill>
                      <a:srgbClr val="CCFFCC"/>
                    </a:solidFill>
                  </a:tcPr>
                </a:tc>
                <a:tc>
                  <a:txBody>
                    <a:bodyPr/>
                    <a:lstStyle/>
                    <a:p>
                      <a:pPr algn="ctr" fontAlgn="b"/>
                      <a:r>
                        <a:rPr lang="en-US" sz="1000" b="1" u="none" strike="noStrike" dirty="0">
                          <a:effectLst/>
                          <a:latin typeface="Arial" panose="020B0604020202020204" pitchFamily="34" charset="0"/>
                          <a:cs typeface="Arial" panose="020B0604020202020204" pitchFamily="34" charset="0"/>
                        </a:rPr>
                        <a:t>Select Price </a:t>
                      </a:r>
                      <a:r>
                        <a:rPr lang="en-US" sz="1000" b="1" u="none" strike="noStrike" dirty="0" smtClean="0">
                          <a:effectLst/>
                          <a:latin typeface="Arial" panose="020B0604020202020204" pitchFamily="34" charset="0"/>
                          <a:cs typeface="Arial" panose="020B0604020202020204" pitchFamily="34" charset="0"/>
                        </a:rPr>
                        <a:t>Adjusts</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solidFill>
                      <a:srgbClr val="CCFFCC"/>
                    </a:solidFill>
                  </a:tcPr>
                </a:tc>
                <a:tc>
                  <a:txBody>
                    <a:bodyPr/>
                    <a:lstStyle/>
                    <a:p>
                      <a:pPr algn="ctr" fontAlgn="b"/>
                      <a:r>
                        <a:rPr lang="en-US" sz="1100" b="1" u="none" strike="noStrike" dirty="0">
                          <a:effectLst/>
                          <a:latin typeface="Arial" panose="020B0604020202020204" pitchFamily="34" charset="0"/>
                          <a:cs typeface="Arial" panose="020B0604020202020204" pitchFamily="34" charset="0"/>
                        </a:rPr>
                        <a:t>Full Fixed Price</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solidFill>
                      <a:srgbClr val="CCFFCC"/>
                    </a:solidFill>
                  </a:tcPr>
                </a:tc>
                <a:tc>
                  <a:txBody>
                    <a:bodyPr/>
                    <a:lstStyle/>
                    <a:p>
                      <a:pPr algn="ctr" fontAlgn="b"/>
                      <a:r>
                        <a:rPr lang="en-US" sz="1200" b="1" i="0" u="none" strike="noStrike" baseline="0" dirty="0" smtClean="0">
                          <a:solidFill>
                            <a:srgbClr val="FF0000"/>
                          </a:solidFill>
                          <a:effectLst/>
                          <a:latin typeface="Arial"/>
                        </a:rPr>
                        <a:t>Price </a:t>
                      </a:r>
                    </a:p>
                    <a:p>
                      <a:pPr algn="ctr" fontAlgn="b"/>
                      <a:r>
                        <a:rPr lang="en-US" sz="1200" b="1" i="0" u="none" strike="noStrike" baseline="0" dirty="0" smtClean="0">
                          <a:solidFill>
                            <a:srgbClr val="FF0000"/>
                          </a:solidFill>
                          <a:effectLst/>
                          <a:latin typeface="Arial"/>
                        </a:rPr>
                        <a:t>Risk</a:t>
                      </a:r>
                      <a:endParaRPr lang="en-US" sz="1200" b="1" i="0" u="none" strike="noStrike" baseline="0" dirty="0">
                        <a:solidFill>
                          <a:srgbClr val="FF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FFCC"/>
                    </a:solidFill>
                  </a:tcPr>
                </a:tc>
                <a:extLst>
                  <a:ext uri="{0D108BD9-81ED-4DB2-BD59-A6C34878D82A}">
                    <a16:rowId xmlns:a16="http://schemas.microsoft.com/office/drawing/2014/main" val="10000"/>
                  </a:ext>
                </a:extLst>
              </a:tr>
              <a:tr h="461053">
                <a:tc>
                  <a:txBody>
                    <a:bodyPr/>
                    <a:lstStyle/>
                    <a:p>
                      <a:pPr algn="ctr" fontAlgn="b"/>
                      <a:r>
                        <a:rPr lang="en-US" sz="1200" b="1" u="none" strike="noStrike" dirty="0">
                          <a:effectLst/>
                        </a:rPr>
                        <a:t>12-Month </a:t>
                      </a:r>
                      <a:r>
                        <a:rPr lang="en-US" sz="1200" b="1" u="none" strike="noStrike" dirty="0" smtClean="0">
                          <a:effectLst/>
                        </a:rPr>
                        <a:t>Contract</a:t>
                      </a:r>
                    </a:p>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solidFill>
                      <a:srgbClr val="CCFFCC"/>
                    </a:solidFill>
                  </a:tcPr>
                </a:tc>
                <a:tc>
                  <a:txBody>
                    <a:bodyPr/>
                    <a:lstStyle/>
                    <a:p>
                      <a:pPr algn="l" fontAlgn="b"/>
                      <a:endParaRPr lang="en-US" sz="1200" b="0" i="0" u="none" strike="noStrike" dirty="0">
                        <a:solidFill>
                          <a:srgbClr val="000000"/>
                        </a:solidFill>
                        <a:effectLst/>
                        <a:latin typeface="Arial"/>
                      </a:endParaRPr>
                    </a:p>
                  </a:txBody>
                  <a:tcPr marL="9525" marR="9525" marT="9525" marB="0" anchor="b">
                    <a:solidFill>
                      <a:srgbClr val="CCFFCC"/>
                    </a:solidFill>
                  </a:tcPr>
                </a:tc>
                <a:tc>
                  <a:txBody>
                    <a:bodyPr/>
                    <a:lstStyle/>
                    <a:p>
                      <a:pPr algn="ctr" fontAlgn="b"/>
                      <a:r>
                        <a:rPr lang="en-US" sz="1200" u="none" strike="noStrike" dirty="0">
                          <a:effectLst/>
                        </a:rPr>
                        <a:t>             8.1 </a:t>
                      </a:r>
                    </a:p>
                    <a:p>
                      <a:pPr algn="ctr" fontAlgn="b"/>
                      <a:endParaRPr lang="en-US" sz="1200" b="0" i="0" u="none" strike="noStrike" dirty="0">
                        <a:solidFill>
                          <a:srgbClr val="000000"/>
                        </a:solidFill>
                        <a:effectLst/>
                        <a:latin typeface="Arial"/>
                      </a:endParaRPr>
                    </a:p>
                  </a:txBody>
                  <a:tcPr marL="9525" marR="9525" marT="9525" marB="0" anchor="b">
                    <a:solidFill>
                      <a:srgbClr val="CCFFCC"/>
                    </a:solidFill>
                  </a:tcPr>
                </a:tc>
                <a:tc>
                  <a:txBody>
                    <a:bodyPr/>
                    <a:lstStyle/>
                    <a:p>
                      <a:pPr algn="ctr" fontAlgn="b"/>
                      <a:r>
                        <a:rPr lang="en-US" sz="1200" u="none" strike="noStrike" dirty="0">
                          <a:effectLst/>
                        </a:rPr>
                        <a:t>          </a:t>
                      </a:r>
                      <a:r>
                        <a:rPr lang="en-US" sz="1200" u="none" strike="noStrike" dirty="0" smtClean="0">
                          <a:effectLst/>
                        </a:rPr>
                        <a:t>9.2</a:t>
                      </a:r>
                    </a:p>
                    <a:p>
                      <a:pPr algn="ctr" fontAlgn="b"/>
                      <a:r>
                        <a:rPr lang="en-US" sz="1200" u="none" strike="noStrike" dirty="0" smtClean="0">
                          <a:effectLst/>
                        </a:rPr>
                        <a:t> </a:t>
                      </a:r>
                      <a:endParaRPr lang="en-US" sz="1200" b="0" i="0" u="none" strike="noStrike" dirty="0">
                        <a:solidFill>
                          <a:srgbClr val="000000"/>
                        </a:solidFill>
                        <a:effectLst/>
                        <a:latin typeface="Arial"/>
                      </a:endParaRPr>
                    </a:p>
                  </a:txBody>
                  <a:tcPr marL="9525" marR="9525" marT="9525" marB="0" anchor="b">
                    <a:solidFill>
                      <a:srgbClr val="CCFFCC"/>
                    </a:solidFill>
                  </a:tcPr>
                </a:tc>
                <a:tc>
                  <a:txBody>
                    <a:bodyPr/>
                    <a:lstStyle/>
                    <a:p>
                      <a:pPr algn="ctr" fontAlgn="b"/>
                      <a:r>
                        <a:rPr lang="en-US" sz="1200" u="none" strike="noStrike" dirty="0">
                          <a:effectLst/>
                        </a:rPr>
                        <a:t>             </a:t>
                      </a:r>
                      <a:r>
                        <a:rPr lang="en-US" sz="1200" b="1" u="none" strike="noStrike" dirty="0">
                          <a:effectLst/>
                        </a:rPr>
                        <a:t>10.3 </a:t>
                      </a:r>
                    </a:p>
                    <a:p>
                      <a:pPr algn="ctr" fontAlgn="b"/>
                      <a:endParaRPr lang="en-US" sz="1200" b="0" i="0" u="none" strike="noStrike" dirty="0">
                        <a:solidFill>
                          <a:srgbClr val="000000"/>
                        </a:solidFill>
                        <a:effectLst/>
                        <a:latin typeface="Arial"/>
                      </a:endParaRPr>
                    </a:p>
                  </a:txBody>
                  <a:tcPr marL="9525" marR="9525" marT="9525" marB="0" anchor="b">
                    <a:solidFill>
                      <a:srgbClr val="CCFFCC"/>
                    </a:solidFill>
                  </a:tcPr>
                </a:tc>
                <a:tc>
                  <a:txBody>
                    <a:bodyPr/>
                    <a:lstStyle/>
                    <a:p>
                      <a:pPr algn="ctr" fontAlgn="b"/>
                      <a:endParaRPr lang="en-US" sz="1000" b="0" i="0" u="none" strike="noStrike" dirty="0" smtClean="0">
                        <a:solidFill>
                          <a:srgbClr val="000000"/>
                        </a:solidFill>
                        <a:effectLst/>
                        <a:latin typeface="Arial"/>
                      </a:endParaRPr>
                    </a:p>
                    <a:p>
                      <a:pPr algn="ctr" fontAlgn="b"/>
                      <a:r>
                        <a:rPr lang="en-US" sz="1000" b="1" i="0" u="none" strike="noStrike" dirty="0" smtClean="0">
                          <a:solidFill>
                            <a:srgbClr val="000000"/>
                          </a:solidFill>
                          <a:effectLst/>
                          <a:latin typeface="Arial"/>
                        </a:rPr>
                        <a:t>2.2</a:t>
                      </a:r>
                    </a:p>
                    <a:p>
                      <a:pPr algn="ctr" fontAlgn="b"/>
                      <a:endParaRPr lang="en-US" sz="10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10001"/>
                  </a:ext>
                </a:extLst>
              </a:tr>
              <a:tr h="461053">
                <a:tc>
                  <a:txBody>
                    <a:bodyPr/>
                    <a:lstStyle/>
                    <a:p>
                      <a:pPr algn="ctr" fontAlgn="b"/>
                      <a:r>
                        <a:rPr lang="en-US" sz="1200" b="1" u="none" strike="noStrike" dirty="0">
                          <a:effectLst/>
                        </a:rPr>
                        <a:t>48-Month </a:t>
                      </a:r>
                      <a:r>
                        <a:rPr lang="en-US" sz="1200" b="1" u="none" strike="noStrike" dirty="0" smtClean="0">
                          <a:effectLst/>
                        </a:rPr>
                        <a:t>Contract</a:t>
                      </a:r>
                    </a:p>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FFCC"/>
                    </a:solidFill>
                  </a:tcPr>
                </a:tc>
                <a:tc>
                  <a:txBody>
                    <a:bodyPr/>
                    <a:lstStyle/>
                    <a:p>
                      <a:pPr algn="l" fontAlgn="b"/>
                      <a:endParaRPr lang="en-US" sz="1200" b="0" i="0" u="none" strike="noStrike" dirty="0">
                        <a:solidFill>
                          <a:srgbClr val="000000"/>
                        </a:solidFill>
                        <a:effectLst/>
                        <a:latin typeface="Arial"/>
                      </a:endParaRPr>
                    </a:p>
                  </a:txBody>
                  <a:tcPr marL="9525" marR="9525" marT="9525" marB="0" anchor="b">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n-US" sz="1200" u="none" strike="noStrike" dirty="0">
                          <a:effectLst/>
                        </a:rPr>
                        <a:t>             </a:t>
                      </a:r>
                      <a:r>
                        <a:rPr lang="en-US" sz="1200" u="none" strike="noStrike" dirty="0" smtClean="0">
                          <a:effectLst/>
                        </a:rPr>
                        <a:t>7.4</a:t>
                      </a:r>
                    </a:p>
                    <a:p>
                      <a:pPr algn="ctr" fontAlgn="b"/>
                      <a:r>
                        <a:rPr lang="en-US" sz="1200" u="none" strike="noStrike" dirty="0" smtClean="0">
                          <a:effectLst/>
                        </a:rPr>
                        <a:t> </a:t>
                      </a:r>
                      <a:endParaRPr lang="en-US" sz="1200" b="0" i="0" u="none" strike="noStrike" dirty="0">
                        <a:solidFill>
                          <a:srgbClr val="000000"/>
                        </a:solidFill>
                        <a:effectLst/>
                        <a:latin typeface="Arial"/>
                      </a:endParaRPr>
                    </a:p>
                  </a:txBody>
                  <a:tcPr marL="9525" marR="9525" marT="9525" marB="0" anchor="b">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n-US" sz="1200" u="none" strike="noStrike" dirty="0">
                          <a:effectLst/>
                        </a:rPr>
                        <a:t>          </a:t>
                      </a:r>
                      <a:r>
                        <a:rPr lang="en-US" sz="1200" u="none" strike="noStrike" dirty="0" smtClean="0">
                          <a:effectLst/>
                        </a:rPr>
                        <a:t>8.3</a:t>
                      </a:r>
                    </a:p>
                    <a:p>
                      <a:pPr algn="ctr" fontAlgn="b"/>
                      <a:r>
                        <a:rPr lang="en-US" sz="1200" u="none" strike="noStrike" dirty="0" smtClean="0">
                          <a:effectLst/>
                        </a:rPr>
                        <a:t> </a:t>
                      </a:r>
                      <a:endParaRPr lang="en-US" sz="1200" b="0" i="0" u="none" strike="noStrike" dirty="0">
                        <a:solidFill>
                          <a:srgbClr val="000000"/>
                        </a:solidFill>
                        <a:effectLst/>
                        <a:latin typeface="Arial"/>
                      </a:endParaRPr>
                    </a:p>
                  </a:txBody>
                  <a:tcPr marL="9525" marR="9525" marT="9525" marB="0" anchor="b">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n-US" sz="1200" u="none" strike="noStrike" dirty="0">
                          <a:effectLst/>
                        </a:rPr>
                        <a:t>              </a:t>
                      </a:r>
                      <a:r>
                        <a:rPr lang="en-US" sz="1200" b="1" u="none" strike="noStrike" dirty="0" smtClean="0">
                          <a:effectLst/>
                        </a:rPr>
                        <a:t>9.6</a:t>
                      </a:r>
                    </a:p>
                    <a:p>
                      <a:pPr algn="ctr" fontAlgn="b"/>
                      <a:r>
                        <a:rPr lang="en-US" sz="1200" u="none" strike="noStrike" dirty="0" smtClean="0">
                          <a:effectLst/>
                        </a:rPr>
                        <a:t> </a:t>
                      </a:r>
                      <a:endParaRPr lang="en-US" sz="1200" b="0" i="0" u="none" strike="noStrike" dirty="0">
                        <a:solidFill>
                          <a:srgbClr val="000000"/>
                        </a:solidFill>
                        <a:effectLst/>
                        <a:latin typeface="Arial"/>
                      </a:endParaRPr>
                    </a:p>
                  </a:txBody>
                  <a:tcPr marL="9525" marR="9525" marT="9525" marB="0" anchor="b">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n-US" sz="1000" b="1" i="0" u="none" strike="noStrike" dirty="0" smtClean="0">
                          <a:solidFill>
                            <a:srgbClr val="000000"/>
                          </a:solidFill>
                          <a:effectLst/>
                          <a:latin typeface="Arial"/>
                        </a:rPr>
                        <a:t>2.4</a:t>
                      </a:r>
                    </a:p>
                    <a:p>
                      <a:pPr algn="ctr" fontAlgn="b"/>
                      <a:endParaRPr lang="en-US" sz="10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bl>
          </a:graphicData>
        </a:graphic>
      </p:graphicFrame>
      <p:sp>
        <p:nvSpPr>
          <p:cNvPr id="6" name="Left Brace 5"/>
          <p:cNvSpPr/>
          <p:nvPr/>
        </p:nvSpPr>
        <p:spPr>
          <a:xfrm>
            <a:off x="5121158" y="2590800"/>
            <a:ext cx="289042" cy="8382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dirty="0"/>
          </a:p>
        </p:txBody>
      </p:sp>
      <p:sp>
        <p:nvSpPr>
          <p:cNvPr id="3" name="Slide Number Placeholder 2"/>
          <p:cNvSpPr>
            <a:spLocks noGrp="1"/>
          </p:cNvSpPr>
          <p:nvPr>
            <p:ph type="sldNum" sz="quarter" idx="12"/>
          </p:nvPr>
        </p:nvSpPr>
        <p:spPr/>
        <p:txBody>
          <a:bodyPr/>
          <a:lstStyle/>
          <a:p>
            <a:fld id="{3D141511-ACE6-4326-AFD5-FF3CFC6D201E}" type="slidenum">
              <a:rPr lang="en-US" smtClean="0"/>
              <a:t>13</a:t>
            </a:fld>
            <a:endParaRPr lang="en-US"/>
          </a:p>
        </p:txBody>
      </p:sp>
      <p:sp>
        <p:nvSpPr>
          <p:cNvPr id="7" name="Date Placeholder 6"/>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1158372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b="1" dirty="0" smtClean="0">
                <a:solidFill>
                  <a:srgbClr val="0070C0"/>
                </a:solidFill>
              </a:rPr>
              <a:t>Understanding Price Risk</a:t>
            </a:r>
            <a:endParaRPr lang="en-US" sz="4000" b="1" dirty="0">
              <a:solidFill>
                <a:srgbClr val="0070C0"/>
              </a:solidFill>
            </a:endParaRPr>
          </a:p>
        </p:txBody>
      </p:sp>
      <p:sp>
        <p:nvSpPr>
          <p:cNvPr id="3" name="Content Placeholder 2"/>
          <p:cNvSpPr>
            <a:spLocks noGrp="1"/>
          </p:cNvSpPr>
          <p:nvPr>
            <p:ph idx="1"/>
          </p:nvPr>
        </p:nvSpPr>
        <p:spPr>
          <a:xfrm>
            <a:off x="457200" y="1371600"/>
            <a:ext cx="8229600" cy="4525963"/>
          </a:xfrm>
        </p:spPr>
        <p:txBody>
          <a:bodyPr>
            <a:normAutofit fontScale="85000" lnSpcReduction="20000"/>
          </a:bodyPr>
          <a:lstStyle/>
          <a:p>
            <a:pPr>
              <a:spcBef>
                <a:spcPts val="0"/>
              </a:spcBef>
              <a:spcAft>
                <a:spcPts val="1200"/>
              </a:spcAft>
            </a:pPr>
            <a:r>
              <a:rPr lang="en-US" sz="2800" dirty="0" smtClean="0"/>
              <a:t>kWh of electricity represent a </a:t>
            </a:r>
            <a:r>
              <a:rPr lang="en-US" sz="2800" b="1" dirty="0" smtClean="0">
                <a:solidFill>
                  <a:srgbClr val="FF0000"/>
                </a:solidFill>
              </a:rPr>
              <a:t>homogeneous product </a:t>
            </a:r>
            <a:r>
              <a:rPr lang="en-US" sz="2800" dirty="0" smtClean="0"/>
              <a:t>(i.e., the kWh purchased from one supplier cannot be physically differentiated from the kWh provided by an alternative suppler)</a:t>
            </a:r>
          </a:p>
          <a:p>
            <a:pPr>
              <a:spcBef>
                <a:spcPts val="0"/>
              </a:spcBef>
              <a:spcAft>
                <a:spcPts val="1200"/>
              </a:spcAft>
            </a:pPr>
            <a:r>
              <a:rPr lang="en-US" sz="2800" dirty="0" smtClean="0"/>
              <a:t>In competitive markets for electric generation services supplier margins are generally small.  </a:t>
            </a:r>
          </a:p>
          <a:p>
            <a:pPr>
              <a:spcBef>
                <a:spcPts val="0"/>
              </a:spcBef>
              <a:spcAft>
                <a:spcPts val="1200"/>
              </a:spcAft>
            </a:pPr>
            <a:r>
              <a:rPr lang="en-US" sz="2800" dirty="0" smtClean="0"/>
              <a:t>Suppliers may, however, attempt to increase their effective margins through contract terms that effectively differentiate their offerings from those of other suppliers. </a:t>
            </a:r>
          </a:p>
          <a:p>
            <a:pPr>
              <a:spcBef>
                <a:spcPts val="0"/>
              </a:spcBef>
              <a:spcAft>
                <a:spcPts val="1200"/>
              </a:spcAft>
            </a:pPr>
            <a:r>
              <a:rPr lang="en-US" sz="2800" dirty="0" smtClean="0"/>
              <a:t>Although the product sold (e.g., kWh) may appear on the surface to remain comparable across suppliers, differences in contract terms are used to effectively create </a:t>
            </a:r>
            <a:r>
              <a:rPr lang="en-US" sz="2800" b="1" u="sng" dirty="0" smtClean="0">
                <a:solidFill>
                  <a:srgbClr val="FF0000"/>
                </a:solidFill>
              </a:rPr>
              <a:t>non-homogeneous</a:t>
            </a:r>
            <a:r>
              <a:rPr lang="en-US" sz="2800" dirty="0" smtClean="0"/>
              <a:t> offerings. </a:t>
            </a:r>
          </a:p>
        </p:txBody>
      </p:sp>
      <p:sp>
        <p:nvSpPr>
          <p:cNvPr id="4" name="Slide Number Placeholder 3"/>
          <p:cNvSpPr>
            <a:spLocks noGrp="1"/>
          </p:cNvSpPr>
          <p:nvPr>
            <p:ph type="sldNum" sz="quarter" idx="12"/>
          </p:nvPr>
        </p:nvSpPr>
        <p:spPr/>
        <p:txBody>
          <a:bodyPr/>
          <a:lstStyle/>
          <a:p>
            <a:fld id="{3D141511-ACE6-4326-AFD5-FF3CFC6D201E}" type="slidenum">
              <a:rPr lang="en-US" smtClean="0"/>
              <a:t>14</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43064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869"/>
            <a:ext cx="8229600" cy="715962"/>
          </a:xfrm>
        </p:spPr>
        <p:txBody>
          <a:bodyPr>
            <a:normAutofit/>
          </a:bodyPr>
          <a:lstStyle/>
          <a:p>
            <a:r>
              <a:rPr lang="en-US" sz="4000" b="1" dirty="0">
                <a:solidFill>
                  <a:srgbClr val="0070C0"/>
                </a:solidFill>
              </a:rPr>
              <a:t>Understanding </a:t>
            </a:r>
            <a:r>
              <a:rPr lang="en-US" sz="4000" b="1" dirty="0" smtClean="0">
                <a:solidFill>
                  <a:srgbClr val="0070C0"/>
                </a:solidFill>
              </a:rPr>
              <a:t>Price Risk (Cont.)</a:t>
            </a:r>
            <a:endParaRPr lang="en-US" sz="4000" dirty="0"/>
          </a:p>
        </p:txBody>
      </p:sp>
      <p:sp>
        <p:nvSpPr>
          <p:cNvPr id="3" name="Content Placeholder 2"/>
          <p:cNvSpPr>
            <a:spLocks noGrp="1"/>
          </p:cNvSpPr>
          <p:nvPr>
            <p:ph idx="1"/>
          </p:nvPr>
        </p:nvSpPr>
        <p:spPr>
          <a:xfrm>
            <a:off x="457200" y="1524000"/>
            <a:ext cx="8229600" cy="4267200"/>
          </a:xfrm>
        </p:spPr>
        <p:txBody>
          <a:bodyPr>
            <a:normAutofit/>
          </a:bodyPr>
          <a:lstStyle/>
          <a:p>
            <a:pPr algn="just">
              <a:spcBef>
                <a:spcPts val="0"/>
              </a:spcBef>
              <a:spcAft>
                <a:spcPts val="1200"/>
              </a:spcAft>
            </a:pPr>
            <a:r>
              <a:rPr lang="en-US" sz="2400" dirty="0" smtClean="0"/>
              <a:t>Nearly all energy supply contracts include provisions for the </a:t>
            </a:r>
            <a:r>
              <a:rPr lang="en-US" sz="2400" dirty="0" smtClean="0">
                <a:solidFill>
                  <a:srgbClr val="FF0000"/>
                </a:solidFill>
              </a:rPr>
              <a:t>pass-through</a:t>
            </a:r>
            <a:r>
              <a:rPr lang="en-US" sz="2400" dirty="0" smtClean="0"/>
              <a:t> of supplier </a:t>
            </a:r>
            <a:r>
              <a:rPr lang="en-US" sz="2400" b="1" dirty="0" smtClean="0">
                <a:solidFill>
                  <a:srgbClr val="FF0000"/>
                </a:solidFill>
              </a:rPr>
              <a:t>cost </a:t>
            </a:r>
            <a:r>
              <a:rPr lang="en-US" sz="2400" b="1" u="sng" dirty="0" smtClean="0">
                <a:solidFill>
                  <a:srgbClr val="FF0000"/>
                </a:solidFill>
              </a:rPr>
              <a:t>increases</a:t>
            </a:r>
            <a:r>
              <a:rPr lang="en-US" sz="2400" b="1" dirty="0" smtClean="0">
                <a:solidFill>
                  <a:srgbClr val="FF0000"/>
                </a:solidFill>
              </a:rPr>
              <a:t> </a:t>
            </a:r>
            <a:r>
              <a:rPr lang="en-US" sz="2400" dirty="0" smtClean="0"/>
              <a:t>due to </a:t>
            </a:r>
            <a:r>
              <a:rPr lang="en-US" sz="2400" dirty="0" smtClean="0">
                <a:solidFill>
                  <a:srgbClr val="C00000"/>
                </a:solidFill>
              </a:rPr>
              <a:t>changes in law or regulation</a:t>
            </a:r>
            <a:r>
              <a:rPr lang="en-US" sz="2400" dirty="0" smtClean="0"/>
              <a:t>.  </a:t>
            </a:r>
          </a:p>
          <a:p>
            <a:pPr algn="just">
              <a:spcBef>
                <a:spcPts val="0"/>
              </a:spcBef>
              <a:spcAft>
                <a:spcPts val="1200"/>
              </a:spcAft>
            </a:pPr>
            <a:r>
              <a:rPr lang="en-US" sz="2400" dirty="0" smtClean="0"/>
              <a:t>However, some </a:t>
            </a:r>
            <a:r>
              <a:rPr lang="en-US" sz="2400" dirty="0">
                <a:solidFill>
                  <a:srgbClr val="C00000"/>
                </a:solidFill>
              </a:rPr>
              <a:t>changes in law or </a:t>
            </a:r>
            <a:r>
              <a:rPr lang="en-US" sz="2400" dirty="0" smtClean="0">
                <a:solidFill>
                  <a:srgbClr val="C00000"/>
                </a:solidFill>
              </a:rPr>
              <a:t>regulation </a:t>
            </a:r>
            <a:r>
              <a:rPr lang="en-US" sz="2400" dirty="0" smtClean="0"/>
              <a:t>may </a:t>
            </a:r>
            <a:r>
              <a:rPr lang="en-US" sz="2400" b="1" dirty="0" smtClean="0">
                <a:solidFill>
                  <a:srgbClr val="FF0000"/>
                </a:solidFill>
              </a:rPr>
              <a:t>lower</a:t>
            </a:r>
            <a:r>
              <a:rPr lang="en-US" sz="2400" dirty="0" smtClean="0"/>
              <a:t> suppliers costs.  </a:t>
            </a:r>
          </a:p>
          <a:p>
            <a:pPr algn="just">
              <a:spcBef>
                <a:spcPts val="0"/>
              </a:spcBef>
              <a:spcAft>
                <a:spcPts val="1200"/>
              </a:spcAft>
            </a:pPr>
            <a:r>
              <a:rPr lang="en-US" sz="2400" dirty="0" smtClean="0"/>
              <a:t>Many suppliers’ contracts do </a:t>
            </a:r>
            <a:r>
              <a:rPr lang="en-US" sz="2400" b="1" u="sng" dirty="0" smtClean="0">
                <a:solidFill>
                  <a:srgbClr val="FF0000"/>
                </a:solidFill>
              </a:rPr>
              <a:t>not</a:t>
            </a:r>
            <a:r>
              <a:rPr lang="en-US" sz="2400" dirty="0" smtClean="0"/>
              <a:t> provide for pass-through of </a:t>
            </a:r>
            <a:r>
              <a:rPr lang="en-US" sz="2400" dirty="0" smtClean="0">
                <a:solidFill>
                  <a:srgbClr val="C00000"/>
                </a:solidFill>
              </a:rPr>
              <a:t>cost reductions</a:t>
            </a:r>
            <a:r>
              <a:rPr lang="en-US" sz="2400" dirty="0" smtClean="0"/>
              <a:t>.  </a:t>
            </a:r>
          </a:p>
          <a:p>
            <a:pPr algn="just">
              <a:spcBef>
                <a:spcPts val="0"/>
              </a:spcBef>
              <a:spcAft>
                <a:spcPts val="1200"/>
              </a:spcAft>
            </a:pPr>
            <a:r>
              <a:rPr lang="en-US" sz="2400" b="1" dirty="0" smtClean="0">
                <a:solidFill>
                  <a:srgbClr val="00B050"/>
                </a:solidFill>
              </a:rPr>
              <a:t>AOBA Alliance contracts</a:t>
            </a:r>
            <a:r>
              <a:rPr lang="en-US" sz="2400" b="1" dirty="0" smtClean="0">
                <a:solidFill>
                  <a:srgbClr val="FF0000"/>
                </a:solidFill>
              </a:rPr>
              <a:t> </a:t>
            </a:r>
            <a:r>
              <a:rPr lang="en-US" sz="2400" dirty="0" smtClean="0"/>
              <a:t>require the </a:t>
            </a:r>
            <a:r>
              <a:rPr lang="en-US" sz="2400" dirty="0" smtClean="0">
                <a:solidFill>
                  <a:srgbClr val="FF0000"/>
                </a:solidFill>
              </a:rPr>
              <a:t>pass-through</a:t>
            </a:r>
            <a:r>
              <a:rPr lang="en-US" sz="2400" dirty="0" smtClean="0"/>
              <a:t> of </a:t>
            </a:r>
            <a:r>
              <a:rPr lang="en-US" sz="2400" b="1" dirty="0" smtClean="0">
                <a:solidFill>
                  <a:srgbClr val="FF0000"/>
                </a:solidFill>
              </a:rPr>
              <a:t>cost decreases </a:t>
            </a:r>
            <a:r>
              <a:rPr lang="en-US" sz="2400" dirty="0" smtClean="0"/>
              <a:t>as well as </a:t>
            </a:r>
            <a:r>
              <a:rPr lang="en-US" sz="2400" b="1" dirty="0" smtClean="0"/>
              <a:t>cost increases</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3D141511-ACE6-4326-AFD5-FF3CFC6D201E}" type="slidenum">
              <a:rPr lang="en-US" smtClean="0"/>
              <a:t>15</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24318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1"/>
            <a:ext cx="8001000" cy="533399"/>
          </a:xfrm>
        </p:spPr>
        <p:txBody>
          <a:bodyPr>
            <a:normAutofit fontScale="90000"/>
          </a:bodyPr>
          <a:lstStyle/>
          <a:p>
            <a:r>
              <a:rPr lang="en-US" sz="4000" b="1" dirty="0" smtClean="0">
                <a:solidFill>
                  <a:srgbClr val="0070C0"/>
                </a:solidFill>
              </a:rPr>
              <a:t>Other Elements of Price Risk</a:t>
            </a:r>
            <a:endParaRPr lang="en-US" sz="4000" dirty="0"/>
          </a:p>
        </p:txBody>
      </p:sp>
      <p:sp>
        <p:nvSpPr>
          <p:cNvPr id="3" name="Content Placeholder 2"/>
          <p:cNvSpPr>
            <a:spLocks noGrp="1"/>
          </p:cNvSpPr>
          <p:nvPr>
            <p:ph idx="1"/>
          </p:nvPr>
        </p:nvSpPr>
        <p:spPr>
          <a:xfrm>
            <a:off x="457200" y="914400"/>
            <a:ext cx="8197516" cy="5562600"/>
          </a:xfrm>
        </p:spPr>
        <p:txBody>
          <a:bodyPr>
            <a:normAutofit fontScale="62500" lnSpcReduction="20000"/>
          </a:bodyPr>
          <a:lstStyle/>
          <a:p>
            <a:pPr>
              <a:spcBef>
                <a:spcPts val="0"/>
              </a:spcBef>
              <a:spcAft>
                <a:spcPts val="1200"/>
              </a:spcAft>
            </a:pPr>
            <a:r>
              <a:rPr lang="en-US" sz="3600" dirty="0" smtClean="0"/>
              <a:t>Although the price of the energy </a:t>
            </a:r>
            <a:r>
              <a:rPr lang="en-US" sz="3600" b="1" dirty="0" smtClean="0"/>
              <a:t>commodity</a:t>
            </a:r>
            <a:r>
              <a:rPr lang="en-US" sz="3600" dirty="0" smtClean="0"/>
              <a:t> purchased may be fixed by the supplier for the term of a contract, changes in numerous other cost elements may be subject to pass-through.</a:t>
            </a:r>
          </a:p>
          <a:p>
            <a:pPr>
              <a:spcBef>
                <a:spcPts val="0"/>
              </a:spcBef>
              <a:spcAft>
                <a:spcPts val="1200"/>
              </a:spcAft>
            </a:pPr>
            <a:r>
              <a:rPr lang="en-US" sz="3600" dirty="0" smtClean="0"/>
              <a:t>Items for which costs and/or cost changes </a:t>
            </a:r>
            <a:r>
              <a:rPr lang="en-US" sz="3600" b="1" dirty="0" smtClean="0">
                <a:solidFill>
                  <a:srgbClr val="FF0000"/>
                </a:solidFill>
              </a:rPr>
              <a:t>may not be included in bid prices </a:t>
            </a:r>
            <a:r>
              <a:rPr lang="en-US" sz="3600" dirty="0" smtClean="0"/>
              <a:t>and may be subject to pass-through to the Buyer include, but are not necessarily limited to: </a:t>
            </a:r>
          </a:p>
          <a:p>
            <a:pPr lvl="1"/>
            <a:r>
              <a:rPr lang="en-US" sz="3600" dirty="0" smtClean="0"/>
              <a:t>Generation Capacity Costs</a:t>
            </a:r>
          </a:p>
          <a:p>
            <a:pPr lvl="1"/>
            <a:r>
              <a:rPr lang="en-US" sz="3600" dirty="0" smtClean="0"/>
              <a:t>Costs for Compliance with Renewable Portfolio Standards</a:t>
            </a:r>
          </a:p>
          <a:p>
            <a:pPr lvl="1"/>
            <a:r>
              <a:rPr lang="en-US" sz="3600" dirty="0" smtClean="0"/>
              <a:t>Transmission Service Cost </a:t>
            </a:r>
          </a:p>
          <a:p>
            <a:pPr lvl="1"/>
            <a:r>
              <a:rPr lang="en-US" sz="3600" dirty="0" smtClean="0"/>
              <a:t>Congestion Charges</a:t>
            </a:r>
          </a:p>
          <a:p>
            <a:pPr lvl="1"/>
            <a:r>
              <a:rPr lang="en-US" sz="3600" dirty="0" smtClean="0"/>
              <a:t>Required Must Run Generation Charges</a:t>
            </a:r>
          </a:p>
          <a:p>
            <a:pPr lvl="1"/>
            <a:r>
              <a:rPr lang="en-US" sz="3600" dirty="0" smtClean="0"/>
              <a:t>Transmission Enhancement Charges</a:t>
            </a:r>
          </a:p>
          <a:p>
            <a:pPr lvl="1"/>
            <a:r>
              <a:rPr lang="en-US" sz="3600" dirty="0" smtClean="0"/>
              <a:t>Offshore Renewable Energy Certificates</a:t>
            </a:r>
          </a:p>
          <a:p>
            <a:pPr lvl="1"/>
            <a:r>
              <a:rPr lang="en-US" sz="3600" dirty="0" smtClean="0"/>
              <a:t>Costs for Ancillary Services </a:t>
            </a:r>
          </a:p>
          <a:p>
            <a:pPr lvl="1"/>
            <a:r>
              <a:rPr lang="en-US" sz="3600" dirty="0" smtClean="0"/>
              <a:t>Broker’s Fees</a:t>
            </a:r>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3D141511-ACE6-4326-AFD5-FF3CFC6D201E}" type="slidenum">
              <a:rPr lang="en-US" smtClean="0"/>
              <a:t>16</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3422986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b="1" dirty="0" smtClean="0">
                <a:solidFill>
                  <a:srgbClr val="0070C0"/>
                </a:solidFill>
              </a:rPr>
              <a:t>Treatment of </a:t>
            </a:r>
            <a:r>
              <a:rPr lang="en-US" b="1" dirty="0" smtClean="0">
                <a:solidFill>
                  <a:srgbClr val="FF0000"/>
                </a:solidFill>
              </a:rPr>
              <a:t>Unknown</a:t>
            </a:r>
            <a:r>
              <a:rPr lang="en-US" b="1" dirty="0" smtClean="0">
                <a:solidFill>
                  <a:srgbClr val="0070C0"/>
                </a:solidFill>
              </a:rPr>
              <a:t> Supply Costs</a:t>
            </a:r>
            <a:endParaRPr lang="en-US" b="1" dirty="0">
              <a:solidFill>
                <a:srgbClr val="0070C0"/>
              </a:solidFill>
            </a:endParaRPr>
          </a:p>
        </p:txBody>
      </p:sp>
      <p:sp>
        <p:nvSpPr>
          <p:cNvPr id="3" name="Content Placeholder 2"/>
          <p:cNvSpPr>
            <a:spLocks noGrp="1"/>
          </p:cNvSpPr>
          <p:nvPr>
            <p:ph idx="1"/>
          </p:nvPr>
        </p:nvSpPr>
        <p:spPr>
          <a:xfrm>
            <a:off x="457200" y="1668046"/>
            <a:ext cx="8229600" cy="4361530"/>
          </a:xfrm>
        </p:spPr>
        <p:txBody>
          <a:bodyPr>
            <a:normAutofit/>
          </a:bodyPr>
          <a:lstStyle/>
          <a:p>
            <a:pPr algn="just">
              <a:spcBef>
                <a:spcPts val="0"/>
              </a:spcBef>
              <a:spcAft>
                <a:spcPts val="1200"/>
              </a:spcAft>
            </a:pPr>
            <a:r>
              <a:rPr lang="en-US" sz="2400" dirty="0" smtClean="0"/>
              <a:t>The </a:t>
            </a:r>
            <a:r>
              <a:rPr lang="en-US" sz="2400" dirty="0"/>
              <a:t>actual future costs for many </a:t>
            </a:r>
            <a:r>
              <a:rPr lang="en-US" sz="2400" dirty="0" smtClean="0"/>
              <a:t>of electricity supply costs items </a:t>
            </a:r>
            <a:r>
              <a:rPr lang="en-US" sz="2400" dirty="0"/>
              <a:t>may be unknown at the </a:t>
            </a:r>
            <a:r>
              <a:rPr lang="en-US" sz="2400" dirty="0" smtClean="0"/>
              <a:t>present.  </a:t>
            </a:r>
          </a:p>
          <a:p>
            <a:pPr algn="just">
              <a:spcBef>
                <a:spcPts val="0"/>
              </a:spcBef>
              <a:spcAft>
                <a:spcPts val="1200"/>
              </a:spcAft>
            </a:pPr>
            <a:r>
              <a:rPr lang="en-US" sz="2400" dirty="0" smtClean="0"/>
              <a:t>However, </a:t>
            </a:r>
            <a:r>
              <a:rPr lang="en-US" sz="2400" b="1" dirty="0" smtClean="0">
                <a:solidFill>
                  <a:srgbClr val="FF0000"/>
                </a:solidFill>
              </a:rPr>
              <a:t>some</a:t>
            </a:r>
            <a:r>
              <a:rPr lang="en-US" sz="2400" dirty="0" smtClean="0">
                <a:solidFill>
                  <a:srgbClr val="FF0000"/>
                </a:solidFill>
              </a:rPr>
              <a:t> </a:t>
            </a:r>
            <a:r>
              <a:rPr lang="en-US" sz="2400" b="1" dirty="0">
                <a:solidFill>
                  <a:srgbClr val="FF0000"/>
                </a:solidFill>
              </a:rPr>
              <a:t>costs for some items can be hedged</a:t>
            </a:r>
            <a:r>
              <a:rPr lang="en-US" sz="2400" b="1" dirty="0"/>
              <a:t> </a:t>
            </a:r>
            <a:r>
              <a:rPr lang="en-US" sz="2400" dirty="0"/>
              <a:t>by the supplier and </a:t>
            </a:r>
            <a:r>
              <a:rPr lang="en-US" sz="2400" b="1" dirty="0">
                <a:solidFill>
                  <a:srgbClr val="FF0000"/>
                </a:solidFill>
              </a:rPr>
              <a:t>effectively lock-in</a:t>
            </a:r>
            <a:r>
              <a:rPr lang="en-US" sz="2400" b="1" dirty="0"/>
              <a:t> </a:t>
            </a:r>
            <a:r>
              <a:rPr lang="en-US" sz="2400" dirty="0"/>
              <a:t>at the time of contracting. </a:t>
            </a:r>
          </a:p>
          <a:p>
            <a:pPr algn="just">
              <a:spcBef>
                <a:spcPts val="0"/>
              </a:spcBef>
              <a:spcAft>
                <a:spcPts val="1200"/>
              </a:spcAft>
            </a:pPr>
            <a:r>
              <a:rPr lang="en-US" sz="2400" b="1" dirty="0" smtClean="0">
                <a:solidFill>
                  <a:srgbClr val="0070C0"/>
                </a:solidFill>
              </a:rPr>
              <a:t>Buyers </a:t>
            </a:r>
            <a:r>
              <a:rPr lang="en-US" sz="2400" dirty="0"/>
              <a:t>must assess the degree of </a:t>
            </a:r>
            <a:r>
              <a:rPr lang="en-US" sz="2400" b="1" dirty="0">
                <a:solidFill>
                  <a:srgbClr val="FF0000"/>
                </a:solidFill>
              </a:rPr>
              <a:t>budget certainty </a:t>
            </a:r>
            <a:r>
              <a:rPr lang="en-US" sz="2400" dirty="0"/>
              <a:t>they desire for future periods and the amount of </a:t>
            </a:r>
            <a:r>
              <a:rPr lang="en-US" sz="2400" b="1" dirty="0">
                <a:solidFill>
                  <a:srgbClr val="FF0000"/>
                </a:solidFill>
              </a:rPr>
              <a:t>price risk </a:t>
            </a:r>
            <a:r>
              <a:rPr lang="en-US" sz="2400" dirty="0"/>
              <a:t>they are willing to assume. </a:t>
            </a:r>
            <a:endParaRPr lang="en-US" sz="2400" dirty="0" smtClean="0"/>
          </a:p>
          <a:p>
            <a:pPr algn="just">
              <a:spcBef>
                <a:spcPts val="0"/>
              </a:spcBef>
              <a:spcAft>
                <a:spcPts val="1200"/>
              </a:spcAft>
            </a:pPr>
            <a:r>
              <a:rPr lang="en-US" sz="2400" dirty="0" smtClean="0"/>
              <a:t>A </a:t>
            </a:r>
            <a:r>
              <a:rPr lang="en-US" sz="2400" b="1" dirty="0" smtClean="0"/>
              <a:t>lower bid price </a:t>
            </a:r>
            <a:r>
              <a:rPr lang="en-US" sz="2400" dirty="0" smtClean="0"/>
              <a:t>is often accompanied by </a:t>
            </a:r>
            <a:r>
              <a:rPr lang="en-US" sz="2400" b="1" dirty="0" smtClean="0">
                <a:solidFill>
                  <a:srgbClr val="FF0000"/>
                </a:solidFill>
              </a:rPr>
              <a:t>greater price risk </a:t>
            </a:r>
            <a:r>
              <a:rPr lang="en-US" sz="2400" dirty="0" smtClean="0"/>
              <a:t>for the </a:t>
            </a:r>
            <a:r>
              <a:rPr lang="en-US" sz="2400" b="1" dirty="0" smtClean="0">
                <a:solidFill>
                  <a:srgbClr val="0070C0"/>
                </a:solidFill>
              </a:rPr>
              <a:t>Buyer</a:t>
            </a:r>
            <a:r>
              <a:rPr lang="en-US" sz="2400" b="1" dirty="0" smtClean="0">
                <a:solidFill>
                  <a:srgbClr val="FF0000"/>
                </a:solidFill>
              </a:rPr>
              <a:t> </a:t>
            </a:r>
            <a:r>
              <a:rPr lang="en-US" sz="2400" dirty="0" smtClean="0"/>
              <a:t>and </a:t>
            </a:r>
            <a:r>
              <a:rPr lang="en-US" sz="2400" b="1" dirty="0" smtClean="0">
                <a:solidFill>
                  <a:srgbClr val="FF0000"/>
                </a:solidFill>
              </a:rPr>
              <a:t>greater budget uncertainty</a:t>
            </a:r>
            <a:r>
              <a:rPr lang="en-US" sz="2400" dirty="0" smtClean="0"/>
              <a:t>. </a:t>
            </a:r>
          </a:p>
          <a:p>
            <a:pPr>
              <a:spcBef>
                <a:spcPts val="0"/>
              </a:spcBef>
              <a:spcAft>
                <a:spcPts val="1200"/>
              </a:spcAft>
            </a:pPr>
            <a:endParaRPr lang="en-US" sz="2800" dirty="0"/>
          </a:p>
        </p:txBody>
      </p:sp>
      <p:sp>
        <p:nvSpPr>
          <p:cNvPr id="4" name="Slide Number Placeholder 3"/>
          <p:cNvSpPr>
            <a:spLocks noGrp="1"/>
          </p:cNvSpPr>
          <p:nvPr>
            <p:ph type="sldNum" sz="quarter" idx="12"/>
          </p:nvPr>
        </p:nvSpPr>
        <p:spPr/>
        <p:txBody>
          <a:bodyPr/>
          <a:lstStyle/>
          <a:p>
            <a:fld id="{3D141511-ACE6-4326-AFD5-FF3CFC6D201E}" type="slidenum">
              <a:rPr lang="en-US" smtClean="0"/>
              <a:t>17</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3632495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Examples of Cost Uncertainties</a:t>
            </a:r>
            <a:endParaRPr lang="en-US" b="1" dirty="0">
              <a:solidFill>
                <a:srgbClr val="0070C0"/>
              </a:solidFill>
            </a:endParaRPr>
          </a:p>
        </p:txBody>
      </p:sp>
      <p:sp>
        <p:nvSpPr>
          <p:cNvPr id="3" name="Content Placeholder 2"/>
          <p:cNvSpPr>
            <a:spLocks noGrp="1"/>
          </p:cNvSpPr>
          <p:nvPr>
            <p:ph idx="1"/>
          </p:nvPr>
        </p:nvSpPr>
        <p:spPr>
          <a:xfrm>
            <a:off x="457200" y="1417638"/>
            <a:ext cx="8229600" cy="4525963"/>
          </a:xfrm>
        </p:spPr>
        <p:txBody>
          <a:bodyPr>
            <a:normAutofit fontScale="70000" lnSpcReduction="20000"/>
          </a:bodyPr>
          <a:lstStyle/>
          <a:p>
            <a:pPr algn="just">
              <a:spcBef>
                <a:spcPts val="0"/>
              </a:spcBef>
              <a:spcAft>
                <a:spcPts val="1200"/>
              </a:spcAft>
            </a:pPr>
            <a:r>
              <a:rPr lang="en-US" sz="2800" dirty="0" smtClean="0"/>
              <a:t>PJM has not conducted auctions to fix Generation Capacity Costs for future periods.  Future </a:t>
            </a:r>
            <a:r>
              <a:rPr lang="en-US" sz="2800" dirty="0"/>
              <a:t>Generation Capacity </a:t>
            </a:r>
            <a:r>
              <a:rPr lang="en-US" sz="2800" dirty="0" smtClean="0"/>
              <a:t>Costs will be impacted by: </a:t>
            </a:r>
          </a:p>
          <a:p>
            <a:pPr lvl="1" algn="just">
              <a:spcBef>
                <a:spcPts val="0"/>
              </a:spcBef>
              <a:spcAft>
                <a:spcPts val="1200"/>
              </a:spcAft>
            </a:pPr>
            <a:r>
              <a:rPr lang="en-US" sz="2400" dirty="0" smtClean="0"/>
              <a:t>Significant Coal and Nuclear plant retirements</a:t>
            </a:r>
          </a:p>
          <a:p>
            <a:pPr lvl="1" algn="just">
              <a:spcBef>
                <a:spcPts val="0"/>
              </a:spcBef>
              <a:spcAft>
                <a:spcPts val="1200"/>
              </a:spcAft>
            </a:pPr>
            <a:r>
              <a:rPr lang="en-US" sz="2400" dirty="0" smtClean="0"/>
              <a:t>Energy Efficiency Programs, GHG Emissions reduction efforts</a:t>
            </a:r>
          </a:p>
          <a:p>
            <a:pPr lvl="1" algn="just">
              <a:spcBef>
                <a:spcPts val="0"/>
              </a:spcBef>
              <a:spcAft>
                <a:spcPts val="1200"/>
              </a:spcAft>
            </a:pPr>
            <a:r>
              <a:rPr lang="en-US" sz="2400" dirty="0" smtClean="0"/>
              <a:t>Expanded reliance on Distributed </a:t>
            </a:r>
            <a:r>
              <a:rPr lang="en-US" sz="2400" dirty="0"/>
              <a:t>Generation and Utility-Scale Batteries </a:t>
            </a:r>
            <a:endParaRPr lang="en-US" sz="2400" dirty="0" smtClean="0"/>
          </a:p>
          <a:p>
            <a:pPr lvl="1" algn="just">
              <a:spcBef>
                <a:spcPts val="0"/>
              </a:spcBef>
              <a:spcAft>
                <a:spcPts val="1200"/>
              </a:spcAft>
            </a:pPr>
            <a:r>
              <a:rPr lang="en-US" sz="2400" dirty="0" smtClean="0"/>
              <a:t>Lagged effects of COVID-19 and changing work situations</a:t>
            </a:r>
          </a:p>
          <a:p>
            <a:pPr algn="just">
              <a:spcBef>
                <a:spcPts val="0"/>
              </a:spcBef>
              <a:spcAft>
                <a:spcPts val="1200"/>
              </a:spcAft>
            </a:pPr>
            <a:r>
              <a:rPr lang="en-US" sz="2800" dirty="0" smtClean="0"/>
              <a:t>Points of Congestion within PJM and PJM Congestion Charges can be expected to change with changes in the PJM generation mix. </a:t>
            </a:r>
          </a:p>
          <a:p>
            <a:pPr algn="just">
              <a:spcBef>
                <a:spcPts val="0"/>
              </a:spcBef>
              <a:spcAft>
                <a:spcPts val="1200"/>
              </a:spcAft>
            </a:pPr>
            <a:r>
              <a:rPr lang="en-US" sz="2800" dirty="0" smtClean="0"/>
              <a:t>Increases in Renewable Portfolio Standards for states within PJM can be expected to tighten the availability and costs of Renewable Energy Certificates (RECs).  </a:t>
            </a:r>
          </a:p>
          <a:p>
            <a:pPr algn="just">
              <a:spcBef>
                <a:spcPts val="0"/>
              </a:spcBef>
              <a:spcAft>
                <a:spcPts val="1200"/>
              </a:spcAft>
            </a:pPr>
            <a:r>
              <a:rPr lang="en-US" sz="2800" dirty="0"/>
              <a:t>When Maryland will start billing for Offshore Wind Generation is unknown. </a:t>
            </a:r>
          </a:p>
        </p:txBody>
      </p:sp>
      <p:sp>
        <p:nvSpPr>
          <p:cNvPr id="4" name="Slide Number Placeholder 3"/>
          <p:cNvSpPr>
            <a:spLocks noGrp="1"/>
          </p:cNvSpPr>
          <p:nvPr>
            <p:ph type="sldNum" sz="quarter" idx="12"/>
          </p:nvPr>
        </p:nvSpPr>
        <p:spPr/>
        <p:txBody>
          <a:bodyPr/>
          <a:lstStyle/>
          <a:p>
            <a:fld id="{3D141511-ACE6-4326-AFD5-FF3CFC6D201E}" type="slidenum">
              <a:rPr lang="en-US" smtClean="0"/>
              <a:t>18</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2319262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141511-ACE6-4326-AFD5-FF3CFC6D201E}" type="slidenum">
              <a:rPr lang="en-US" smtClean="0"/>
              <a:t>19</a:t>
            </a:fld>
            <a:endParaRPr lang="en-US"/>
          </a:p>
        </p:txBody>
      </p:sp>
      <p:graphicFrame>
        <p:nvGraphicFramePr>
          <p:cNvPr id="7" name="Content Placeholder 6">
            <a:extLst>
              <a:ext uri="{FF2B5EF4-FFF2-40B4-BE49-F238E27FC236}">
                <a16:creationId xmlns:a16="http://schemas.microsoft.com/office/drawing/2014/main" id="{95055C3F-A339-4E26-B16E-2977116B9545}"/>
              </a:ext>
            </a:extLst>
          </p:cNvPr>
          <p:cNvGraphicFramePr>
            <a:graphicFrameLocks noGrp="1"/>
          </p:cNvGraphicFramePr>
          <p:nvPr>
            <p:ph idx="1"/>
            <p:extLst/>
          </p:nvPr>
        </p:nvGraphicFramePr>
        <p:xfrm>
          <a:off x="422189" y="1425267"/>
          <a:ext cx="8264611" cy="497553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22189" y="228600"/>
            <a:ext cx="8229600" cy="1077218"/>
          </a:xfrm>
          <a:prstGeom prst="rect">
            <a:avLst/>
          </a:prstGeom>
          <a:noFill/>
        </p:spPr>
        <p:txBody>
          <a:bodyPr wrap="square" rtlCol="0">
            <a:spAutoFit/>
          </a:bodyPr>
          <a:lstStyle/>
          <a:p>
            <a:pPr algn="ctr"/>
            <a:r>
              <a:rPr lang="en-US" sz="3600" b="1" dirty="0" smtClean="0">
                <a:solidFill>
                  <a:srgbClr val="0070C0"/>
                </a:solidFill>
              </a:rPr>
              <a:t>Increased Renewable Portfolio Standards </a:t>
            </a:r>
          </a:p>
          <a:p>
            <a:pPr algn="ctr"/>
            <a:r>
              <a:rPr lang="en-US" sz="2800" i="1" dirty="0" smtClean="0">
                <a:solidFill>
                  <a:srgbClr val="FF0000"/>
                </a:solidFill>
              </a:rPr>
              <a:t>Add Price Risk for Customers</a:t>
            </a:r>
            <a:endParaRPr lang="en-US" sz="2800" i="1" dirty="0">
              <a:solidFill>
                <a:srgbClr val="FF0000"/>
              </a:solidFill>
            </a:endParaRPr>
          </a:p>
        </p:txBody>
      </p:sp>
      <p:sp>
        <p:nvSpPr>
          <p:cNvPr id="3" name="Date Placeholder 2"/>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55017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r>
              <a:rPr lang="en-US" sz="4000" b="1" dirty="0" smtClean="0"/>
              <a:t>Major Elements of this Presentation</a:t>
            </a:r>
            <a:endParaRPr lang="en-US" sz="4000" b="1" dirty="0"/>
          </a:p>
        </p:txBody>
      </p:sp>
      <p:sp>
        <p:nvSpPr>
          <p:cNvPr id="3" name="Content Placeholder 2"/>
          <p:cNvSpPr>
            <a:spLocks noGrp="1"/>
          </p:cNvSpPr>
          <p:nvPr>
            <p:ph idx="1"/>
          </p:nvPr>
        </p:nvSpPr>
        <p:spPr>
          <a:xfrm>
            <a:off x="457200" y="1600200"/>
            <a:ext cx="8001000" cy="4525963"/>
          </a:xfrm>
        </p:spPr>
        <p:txBody>
          <a:bodyPr/>
          <a:lstStyle/>
          <a:p>
            <a:pPr>
              <a:spcBef>
                <a:spcPts val="0"/>
              </a:spcBef>
              <a:spcAft>
                <a:spcPts val="1800"/>
              </a:spcAft>
            </a:pPr>
            <a:r>
              <a:rPr lang="en-US" b="1" dirty="0" smtClean="0">
                <a:solidFill>
                  <a:srgbClr val="FF0000"/>
                </a:solidFill>
              </a:rPr>
              <a:t>Changing Energy Markets </a:t>
            </a:r>
            <a:r>
              <a:rPr lang="en-US" dirty="0" smtClean="0"/>
              <a:t>and their impact on SOS supply alternatives.</a:t>
            </a:r>
          </a:p>
          <a:p>
            <a:pPr>
              <a:spcBef>
                <a:spcPts val="0"/>
              </a:spcBef>
              <a:spcAft>
                <a:spcPts val="1800"/>
              </a:spcAft>
            </a:pPr>
            <a:r>
              <a:rPr lang="en-US" b="1" dirty="0" smtClean="0">
                <a:solidFill>
                  <a:srgbClr val="FF0000"/>
                </a:solidFill>
              </a:rPr>
              <a:t>Understanding Price Risk</a:t>
            </a:r>
            <a:r>
              <a:rPr lang="en-US" dirty="0" smtClean="0">
                <a:solidFill>
                  <a:srgbClr val="FF0000"/>
                </a:solidFill>
              </a:rPr>
              <a:t> </a:t>
            </a:r>
            <a:r>
              <a:rPr lang="en-US" dirty="0" smtClean="0"/>
              <a:t>associated with Energy </a:t>
            </a:r>
            <a:r>
              <a:rPr lang="en-US" dirty="0" smtClean="0"/>
              <a:t>Contracts.</a:t>
            </a:r>
            <a:endParaRPr lang="en-US" dirty="0" smtClean="0"/>
          </a:p>
          <a:p>
            <a:pPr>
              <a:spcBef>
                <a:spcPts val="0"/>
              </a:spcBef>
              <a:spcAft>
                <a:spcPts val="1800"/>
              </a:spcAft>
            </a:pPr>
            <a:r>
              <a:rPr lang="en-US" b="1" dirty="0" smtClean="0">
                <a:solidFill>
                  <a:srgbClr val="FF0000"/>
                </a:solidFill>
              </a:rPr>
              <a:t>The importance </a:t>
            </a:r>
            <a:r>
              <a:rPr lang="en-US" dirty="0" smtClean="0"/>
              <a:t>of differences in </a:t>
            </a:r>
            <a:r>
              <a:rPr lang="en-US" b="1" dirty="0" smtClean="0">
                <a:solidFill>
                  <a:srgbClr val="FF0000"/>
                </a:solidFill>
              </a:rPr>
              <a:t>Contract Language </a:t>
            </a:r>
            <a:r>
              <a:rPr lang="en-US" dirty="0" smtClean="0"/>
              <a:t>when evaluating energy supply alternatives.</a:t>
            </a:r>
            <a:endParaRPr lang="en-US" dirty="0"/>
          </a:p>
        </p:txBody>
      </p:sp>
      <p:sp>
        <p:nvSpPr>
          <p:cNvPr id="4" name="Slide Number Placeholder 3"/>
          <p:cNvSpPr>
            <a:spLocks noGrp="1"/>
          </p:cNvSpPr>
          <p:nvPr>
            <p:ph type="sldNum" sz="quarter" idx="12"/>
          </p:nvPr>
        </p:nvSpPr>
        <p:spPr/>
        <p:txBody>
          <a:bodyPr/>
          <a:lstStyle/>
          <a:p>
            <a:fld id="{3D141511-ACE6-4326-AFD5-FF3CFC6D201E}" type="slidenum">
              <a:rPr lang="en-US" smtClean="0"/>
              <a:t>2</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226518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b="1" dirty="0">
                <a:solidFill>
                  <a:srgbClr val="0070C0"/>
                </a:solidFill>
              </a:rPr>
              <a:t>Increased Renewable Portfolio Standards </a:t>
            </a:r>
            <a:endParaRPr lang="en-US" sz="3600" dirty="0"/>
          </a:p>
        </p:txBody>
      </p:sp>
      <p:sp>
        <p:nvSpPr>
          <p:cNvPr id="4" name="Slide Number Placeholder 3"/>
          <p:cNvSpPr>
            <a:spLocks noGrp="1"/>
          </p:cNvSpPr>
          <p:nvPr>
            <p:ph type="sldNum" sz="quarter" idx="12"/>
          </p:nvPr>
        </p:nvSpPr>
        <p:spPr/>
        <p:txBody>
          <a:bodyPr/>
          <a:lstStyle/>
          <a:p>
            <a:fld id="{3D141511-ACE6-4326-AFD5-FF3CFC6D201E}" type="slidenum">
              <a:rPr lang="en-US" smtClean="0"/>
              <a:t>20</a:t>
            </a:fld>
            <a:endParaRPr lang="en-US"/>
          </a:p>
        </p:txBody>
      </p:sp>
      <p:graphicFrame>
        <p:nvGraphicFramePr>
          <p:cNvPr id="7" name="Content Placeholder 6">
            <a:extLst>
              <a:ext uri="{FF2B5EF4-FFF2-40B4-BE49-F238E27FC236}">
                <a16:creationId xmlns:a16="http://schemas.microsoft.com/office/drawing/2014/main" id="{F10A8435-631D-4D9C-BCCB-1FBFBD25E48A}"/>
              </a:ext>
            </a:extLst>
          </p:cNvPr>
          <p:cNvGraphicFramePr>
            <a:graphicFrameLocks noGrp="1"/>
          </p:cNvGraphicFramePr>
          <p:nvPr>
            <p:ph idx="1"/>
            <p:extLst>
              <p:ext uri="{D42A27DB-BD31-4B8C-83A1-F6EECF244321}">
                <p14:modId xmlns:p14="http://schemas.microsoft.com/office/powerpoint/2010/main" val="1358030496"/>
              </p:ext>
            </p:extLst>
          </p:nvPr>
        </p:nvGraphicFramePr>
        <p:xfrm>
          <a:off x="457200" y="1143000"/>
          <a:ext cx="8229600" cy="5213350"/>
        </p:xfrm>
        <a:graphic>
          <a:graphicData uri="http://schemas.openxmlformats.org/drawingml/2006/chart">
            <c:chart xmlns:c="http://schemas.openxmlformats.org/drawingml/2006/chart" xmlns:r="http://schemas.openxmlformats.org/officeDocument/2006/relationships" r:id="rId2"/>
          </a:graphicData>
        </a:graphic>
      </p:graphicFrame>
      <p:sp>
        <p:nvSpPr>
          <p:cNvPr id="8" name="Date Placeholder 7"/>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48568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70C0"/>
                </a:solidFill>
              </a:rPr>
              <a:t>Changing Relationship Between SOS and Competitive Electric Prices</a:t>
            </a:r>
            <a:endParaRPr lang="en-US" sz="3600" b="1" dirty="0">
              <a:solidFill>
                <a:srgbClr val="0070C0"/>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dirty="0" smtClean="0"/>
              <a:t>Standard Offer Service (SOS) pricing offered by the utilities </a:t>
            </a:r>
            <a:r>
              <a:rPr lang="en-US" b="1" dirty="0" smtClean="0">
                <a:solidFill>
                  <a:srgbClr val="FF0000"/>
                </a:solidFill>
              </a:rPr>
              <a:t>varies by jurisdiction </a:t>
            </a:r>
            <a:r>
              <a:rPr lang="en-US" dirty="0" smtClean="0"/>
              <a:t>and rate schedule. </a:t>
            </a:r>
          </a:p>
          <a:p>
            <a:pPr>
              <a:spcBef>
                <a:spcPts val="0"/>
              </a:spcBef>
              <a:spcAft>
                <a:spcPts val="1200"/>
              </a:spcAft>
            </a:pPr>
            <a:r>
              <a:rPr lang="en-US" dirty="0" smtClean="0"/>
              <a:t>In a </a:t>
            </a:r>
            <a:r>
              <a:rPr lang="en-US" dirty="0" smtClean="0">
                <a:solidFill>
                  <a:srgbClr val="FF0000"/>
                </a:solidFill>
              </a:rPr>
              <a:t>rising price market</a:t>
            </a:r>
            <a:r>
              <a:rPr lang="en-US" dirty="0" smtClean="0"/>
              <a:t>, SOS supplies that are procured </a:t>
            </a:r>
            <a:r>
              <a:rPr lang="en-US" b="1" dirty="0" smtClean="0"/>
              <a:t>prior to </a:t>
            </a:r>
            <a:r>
              <a:rPr lang="en-US" dirty="0" smtClean="0"/>
              <a:t>the time that a customer seeks bids for a new contract may be </a:t>
            </a:r>
            <a:r>
              <a:rPr lang="en-US" dirty="0" smtClean="0">
                <a:solidFill>
                  <a:srgbClr val="0070C0"/>
                </a:solidFill>
              </a:rPr>
              <a:t>lower</a:t>
            </a:r>
            <a:r>
              <a:rPr lang="en-US" dirty="0" smtClean="0"/>
              <a:t> than the bids that the customer can obtain.  </a:t>
            </a:r>
          </a:p>
        </p:txBody>
      </p:sp>
      <p:sp>
        <p:nvSpPr>
          <p:cNvPr id="4" name="Slide Number Placeholder 3"/>
          <p:cNvSpPr>
            <a:spLocks noGrp="1"/>
          </p:cNvSpPr>
          <p:nvPr>
            <p:ph type="sldNum" sz="quarter" idx="12"/>
          </p:nvPr>
        </p:nvSpPr>
        <p:spPr/>
        <p:txBody>
          <a:bodyPr/>
          <a:lstStyle/>
          <a:p>
            <a:fld id="{3D141511-ACE6-4326-AFD5-FF3CFC6D201E}" type="slidenum">
              <a:rPr lang="en-US" smtClean="0"/>
              <a:t>21</a:t>
            </a:fld>
            <a:endParaRPr lang="en-US" dirty="0"/>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580157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1083-5D67-4E34-88A4-29CBBC96F003}"/>
              </a:ext>
            </a:extLst>
          </p:cNvPr>
          <p:cNvSpPr>
            <a:spLocks noGrp="1"/>
          </p:cNvSpPr>
          <p:nvPr>
            <p:ph type="title"/>
          </p:nvPr>
        </p:nvSpPr>
        <p:spPr>
          <a:xfrm>
            <a:off x="341457" y="337468"/>
            <a:ext cx="8070182" cy="1325563"/>
          </a:xfrm>
        </p:spPr>
        <p:txBody>
          <a:bodyPr>
            <a:normAutofit/>
          </a:bodyPr>
          <a:lstStyle/>
          <a:p>
            <a:r>
              <a:rPr lang="en-US" b="1" dirty="0" smtClean="0">
                <a:solidFill>
                  <a:srgbClr val="0070C0"/>
                </a:solidFill>
              </a:rPr>
              <a:t>MD SOS </a:t>
            </a:r>
            <a:r>
              <a:rPr lang="en-US" b="1" dirty="0">
                <a:solidFill>
                  <a:srgbClr val="0070C0"/>
                </a:solidFill>
              </a:rPr>
              <a:t>Procurement </a:t>
            </a:r>
            <a:r>
              <a:rPr lang="en-US" b="1" dirty="0" smtClean="0">
                <a:solidFill>
                  <a:srgbClr val="0070C0"/>
                </a:solidFill>
              </a:rPr>
              <a:t>Schedule</a:t>
            </a:r>
            <a:r>
              <a:rPr lang="en-US" b="1" dirty="0" smtClean="0"/>
              <a:t/>
            </a:r>
            <a:br>
              <a:rPr lang="en-US" b="1" dirty="0" smtClean="0"/>
            </a:br>
            <a:r>
              <a:rPr lang="en-US" sz="3100" i="1" dirty="0" smtClean="0">
                <a:solidFill>
                  <a:srgbClr val="FF0000"/>
                </a:solidFill>
              </a:rPr>
              <a:t>(For Residential and Small Commercial)</a:t>
            </a:r>
            <a:endParaRPr lang="en-US" sz="3100" i="1" dirty="0">
              <a:solidFill>
                <a:srgbClr val="FF0000"/>
              </a:solidFill>
            </a:endParaRPr>
          </a:p>
        </p:txBody>
      </p:sp>
      <p:pic>
        <p:nvPicPr>
          <p:cNvPr id="8" name="Picture 7">
            <a:extLst>
              <a:ext uri="{FF2B5EF4-FFF2-40B4-BE49-F238E27FC236}">
                <a16:creationId xmlns:a16="http://schemas.microsoft.com/office/drawing/2014/main" id="{98C3F6B5-210F-4923-B8F8-C1BB80BF4C86}"/>
              </a:ext>
            </a:extLst>
          </p:cNvPr>
          <p:cNvPicPr>
            <a:picLocks noChangeAspect="1"/>
          </p:cNvPicPr>
          <p:nvPr/>
        </p:nvPicPr>
        <p:blipFill>
          <a:blip r:embed="rId2"/>
          <a:stretch>
            <a:fillRect/>
          </a:stretch>
        </p:blipFill>
        <p:spPr>
          <a:xfrm>
            <a:off x="405860" y="1846796"/>
            <a:ext cx="8440627" cy="1736899"/>
          </a:xfrm>
          <a:prstGeom prst="rect">
            <a:avLst/>
          </a:prstGeom>
        </p:spPr>
      </p:pic>
      <p:sp>
        <p:nvSpPr>
          <p:cNvPr id="13" name="TextBox 12">
            <a:extLst>
              <a:ext uri="{FF2B5EF4-FFF2-40B4-BE49-F238E27FC236}">
                <a16:creationId xmlns:a16="http://schemas.microsoft.com/office/drawing/2014/main" id="{D9C97A2B-06B0-46E5-B0C5-F16B5AA208CF}"/>
              </a:ext>
            </a:extLst>
          </p:cNvPr>
          <p:cNvSpPr txBox="1"/>
          <p:nvPr/>
        </p:nvSpPr>
        <p:spPr>
          <a:xfrm>
            <a:off x="342900" y="3733800"/>
            <a:ext cx="8503587" cy="2277547"/>
          </a:xfrm>
          <a:prstGeom prst="rect">
            <a:avLst/>
          </a:prstGeom>
          <a:noFill/>
        </p:spPr>
        <p:txBody>
          <a:bodyPr wrap="square">
            <a:spAutoFit/>
          </a:bodyPr>
          <a:lstStyle/>
          <a:p>
            <a:pPr marL="214313" indent="-214313">
              <a:spcAft>
                <a:spcPts val="1200"/>
              </a:spcAft>
              <a:buFont typeface="Arial" panose="020B0604020202020204" pitchFamily="34" charset="0"/>
              <a:buChar char="•"/>
            </a:pPr>
            <a:r>
              <a:rPr lang="en-US" sz="1600" dirty="0">
                <a:solidFill>
                  <a:srgbClr val="000000"/>
                </a:solidFill>
                <a:latin typeface="+mj-lt"/>
              </a:rPr>
              <a:t>Each SOS Auction for Residential and Type I (small commercial – less than 25 kW) procures ~25% of the SOS load for each of two seasons (Summer and Non-summer) for delivery over a two-year </a:t>
            </a:r>
            <a:r>
              <a:rPr lang="en-US" sz="1600" dirty="0" smtClean="0">
                <a:solidFill>
                  <a:srgbClr val="000000"/>
                </a:solidFill>
                <a:latin typeface="+mj-lt"/>
              </a:rPr>
              <a:t>period</a:t>
            </a:r>
            <a:endParaRPr lang="en-US" sz="1600" dirty="0">
              <a:solidFill>
                <a:srgbClr val="000000"/>
              </a:solidFill>
              <a:latin typeface="+mj-lt"/>
            </a:endParaRPr>
          </a:p>
          <a:p>
            <a:pPr marL="214313" indent="-214313">
              <a:spcAft>
                <a:spcPts val="1200"/>
              </a:spcAft>
              <a:buFont typeface="Arial" panose="020B0604020202020204" pitchFamily="34" charset="0"/>
              <a:buChar char="•"/>
            </a:pPr>
            <a:r>
              <a:rPr lang="en-US" sz="1600" dirty="0" smtClean="0">
                <a:solidFill>
                  <a:srgbClr val="000000"/>
                </a:solidFill>
                <a:latin typeface="+mj-lt"/>
              </a:rPr>
              <a:t>The </a:t>
            </a:r>
            <a:r>
              <a:rPr lang="en-US" sz="1600" dirty="0">
                <a:solidFill>
                  <a:srgbClr val="000000"/>
                </a:solidFill>
                <a:latin typeface="+mj-lt"/>
              </a:rPr>
              <a:t>summer season is June 1 to September 30 and non-summer season is October 1 to May 31</a:t>
            </a:r>
          </a:p>
          <a:p>
            <a:pPr marL="214313" indent="-214313">
              <a:spcAft>
                <a:spcPts val="1200"/>
              </a:spcAft>
              <a:buFont typeface="Arial" panose="020B0604020202020204" pitchFamily="34" charset="0"/>
              <a:buChar char="•"/>
            </a:pPr>
            <a:r>
              <a:rPr lang="en-US" sz="1600" dirty="0" smtClean="0">
                <a:solidFill>
                  <a:srgbClr val="000000"/>
                </a:solidFill>
                <a:latin typeface="+mj-lt"/>
              </a:rPr>
              <a:t>This </a:t>
            </a:r>
            <a:r>
              <a:rPr lang="en-US" sz="1600" dirty="0">
                <a:solidFill>
                  <a:srgbClr val="000000"/>
                </a:solidFill>
                <a:latin typeface="+mj-lt"/>
              </a:rPr>
              <a:t>means that no more than 25% of any single season is procured during an auction</a:t>
            </a:r>
          </a:p>
          <a:p>
            <a:pPr marL="214313" indent="-214313">
              <a:spcAft>
                <a:spcPts val="1200"/>
              </a:spcAft>
              <a:buFont typeface="Arial" panose="020B0604020202020204" pitchFamily="34" charset="0"/>
              <a:buChar char="•"/>
            </a:pPr>
            <a:r>
              <a:rPr lang="en-US" sz="1600" dirty="0" smtClean="0">
                <a:solidFill>
                  <a:srgbClr val="000000"/>
                </a:solidFill>
                <a:latin typeface="+mj-lt"/>
              </a:rPr>
              <a:t>It </a:t>
            </a:r>
            <a:r>
              <a:rPr lang="en-US" sz="1600" dirty="0">
                <a:solidFill>
                  <a:srgbClr val="000000"/>
                </a:solidFill>
                <a:latin typeface="+mj-lt"/>
              </a:rPr>
              <a:t>takes </a:t>
            </a:r>
            <a:r>
              <a:rPr lang="en-US" sz="1600" dirty="0" smtClean="0">
                <a:solidFill>
                  <a:srgbClr val="000000"/>
                </a:solidFill>
                <a:latin typeface="+mj-lt"/>
              </a:rPr>
              <a:t>four </a:t>
            </a:r>
            <a:r>
              <a:rPr lang="en-US" sz="1600" dirty="0">
                <a:solidFill>
                  <a:srgbClr val="000000"/>
                </a:solidFill>
                <a:latin typeface="+mj-lt"/>
              </a:rPr>
              <a:t>auctions to completely procure </a:t>
            </a:r>
            <a:r>
              <a:rPr lang="en-US" sz="1600" dirty="0" smtClean="0">
                <a:solidFill>
                  <a:srgbClr val="000000"/>
                </a:solidFill>
                <a:latin typeface="+mj-lt"/>
              </a:rPr>
              <a:t>Residential and Small Commercial SOS supplies for a SOS supply period (i.e., June – Sept or Oct – May).  </a:t>
            </a:r>
            <a:endParaRPr lang="en-US" sz="1600" dirty="0">
              <a:solidFill>
                <a:srgbClr val="000000"/>
              </a:solidFill>
              <a:latin typeface="+mj-lt"/>
            </a:endParaRPr>
          </a:p>
        </p:txBody>
      </p:sp>
      <p:sp>
        <p:nvSpPr>
          <p:cNvPr id="3" name="Rectangle 2"/>
          <p:cNvSpPr/>
          <p:nvPr/>
        </p:nvSpPr>
        <p:spPr>
          <a:xfrm>
            <a:off x="409871" y="6248400"/>
            <a:ext cx="979755" cy="276999"/>
          </a:xfrm>
          <a:prstGeom prst="rect">
            <a:avLst/>
          </a:prstGeom>
        </p:spPr>
        <p:txBody>
          <a:bodyPr wrap="none">
            <a:spAutoFit/>
          </a:bodyPr>
          <a:lstStyle/>
          <a:p>
            <a:r>
              <a:rPr lang="en-US" sz="1200" dirty="0"/>
              <a:t>April 7, 2022</a:t>
            </a:r>
            <a:endParaRPr lang="en-US" sz="1200" dirty="0"/>
          </a:p>
        </p:txBody>
      </p:sp>
      <p:sp>
        <p:nvSpPr>
          <p:cNvPr id="4" name="Rectangle 3"/>
          <p:cNvSpPr/>
          <p:nvPr/>
        </p:nvSpPr>
        <p:spPr>
          <a:xfrm>
            <a:off x="8411639" y="6252411"/>
            <a:ext cx="341760" cy="276999"/>
          </a:xfrm>
          <a:prstGeom prst="rect">
            <a:avLst/>
          </a:prstGeom>
        </p:spPr>
        <p:txBody>
          <a:bodyPr wrap="none">
            <a:spAutoFit/>
          </a:bodyPr>
          <a:lstStyle/>
          <a:p>
            <a:r>
              <a:rPr lang="en-US" sz="1200" dirty="0" smtClean="0">
                <a:solidFill>
                  <a:schemeClr val="tx1">
                    <a:lumMod val="50000"/>
                    <a:lumOff val="50000"/>
                  </a:schemeClr>
                </a:solidFill>
              </a:rPr>
              <a:t>22</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577799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solidFill>
                  <a:srgbClr val="0070C0"/>
                </a:solidFill>
              </a:rPr>
              <a:t>MD SOS Procurement Schedule</a:t>
            </a:r>
            <a:br>
              <a:rPr lang="en-US" b="1" dirty="0">
                <a:solidFill>
                  <a:srgbClr val="0070C0"/>
                </a:solidFill>
              </a:rPr>
            </a:br>
            <a:r>
              <a:rPr lang="en-US" sz="3100" i="1" dirty="0">
                <a:solidFill>
                  <a:srgbClr val="FF0000"/>
                </a:solidFill>
              </a:rPr>
              <a:t>(For </a:t>
            </a:r>
            <a:r>
              <a:rPr lang="en-US" sz="3100" i="1" dirty="0" smtClean="0">
                <a:solidFill>
                  <a:srgbClr val="FF0000"/>
                </a:solidFill>
              </a:rPr>
              <a:t>Demand Metered Commercial</a:t>
            </a:r>
            <a:r>
              <a:rPr lang="en-US" sz="3100" i="1" dirty="0">
                <a:solidFill>
                  <a:srgbClr val="FF0000"/>
                </a:solidFill>
              </a:rPr>
              <a:t>)</a:t>
            </a:r>
            <a:endParaRPr lang="en-US" sz="3100" dirty="0"/>
          </a:p>
        </p:txBody>
      </p:sp>
      <p:sp>
        <p:nvSpPr>
          <p:cNvPr id="6" name="Content Placeholder 5"/>
          <p:cNvSpPr>
            <a:spLocks noGrp="1"/>
          </p:cNvSpPr>
          <p:nvPr>
            <p:ph idx="1"/>
          </p:nvPr>
        </p:nvSpPr>
        <p:spPr>
          <a:xfrm>
            <a:off x="457200" y="1600200"/>
            <a:ext cx="8229600" cy="4800600"/>
          </a:xfrm>
        </p:spPr>
        <p:txBody>
          <a:bodyPr>
            <a:normAutofit fontScale="62500" lnSpcReduction="20000"/>
          </a:bodyPr>
          <a:lstStyle/>
          <a:p>
            <a:pPr>
              <a:spcBef>
                <a:spcPts val="0"/>
              </a:spcBef>
              <a:spcAft>
                <a:spcPts val="1200"/>
              </a:spcAft>
            </a:pPr>
            <a:r>
              <a:rPr lang="en-US" dirty="0" smtClean="0"/>
              <a:t>SOS bids are solicited separately for Type II Non-Residential customers. </a:t>
            </a:r>
          </a:p>
          <a:p>
            <a:pPr>
              <a:spcBef>
                <a:spcPts val="0"/>
              </a:spcBef>
              <a:spcAft>
                <a:spcPts val="1200"/>
              </a:spcAft>
            </a:pPr>
            <a:r>
              <a:rPr lang="en-US" dirty="0" smtClean="0"/>
              <a:t>SOS charges for </a:t>
            </a:r>
            <a:r>
              <a:rPr lang="en-US" b="1" dirty="0" smtClean="0"/>
              <a:t>Type II Non-Residential </a:t>
            </a:r>
            <a:r>
              <a:rPr lang="en-US" i="1" dirty="0" smtClean="0"/>
              <a:t>(e.g., smaller MGT-LV and MGT-3A accounts)</a:t>
            </a:r>
            <a:r>
              <a:rPr lang="en-US" b="1" i="1" dirty="0" smtClean="0"/>
              <a:t> </a:t>
            </a:r>
            <a:r>
              <a:rPr lang="en-US" dirty="0" smtClean="0"/>
              <a:t>are established for three-month periods: </a:t>
            </a:r>
          </a:p>
          <a:p>
            <a:pPr lvl="1">
              <a:spcBef>
                <a:spcPts val="0"/>
              </a:spcBef>
              <a:spcAft>
                <a:spcPts val="1200"/>
              </a:spcAft>
            </a:pPr>
            <a:r>
              <a:rPr lang="en-US" dirty="0" smtClean="0"/>
              <a:t>June 1 – August 31</a:t>
            </a:r>
          </a:p>
          <a:p>
            <a:pPr lvl="1">
              <a:spcBef>
                <a:spcPts val="0"/>
              </a:spcBef>
              <a:spcAft>
                <a:spcPts val="1200"/>
              </a:spcAft>
            </a:pPr>
            <a:r>
              <a:rPr lang="en-US" dirty="0" smtClean="0"/>
              <a:t>September 1 – November 30</a:t>
            </a:r>
          </a:p>
          <a:p>
            <a:pPr lvl="1">
              <a:spcBef>
                <a:spcPts val="0"/>
              </a:spcBef>
              <a:spcAft>
                <a:spcPts val="1200"/>
              </a:spcAft>
            </a:pPr>
            <a:r>
              <a:rPr lang="en-US" dirty="0" smtClean="0"/>
              <a:t>December 1 – February 28</a:t>
            </a:r>
          </a:p>
          <a:p>
            <a:pPr lvl="1">
              <a:spcBef>
                <a:spcPts val="0"/>
              </a:spcBef>
              <a:spcAft>
                <a:spcPts val="1200"/>
              </a:spcAft>
            </a:pPr>
            <a:r>
              <a:rPr lang="en-US" dirty="0"/>
              <a:t>March 1 – May </a:t>
            </a:r>
            <a:r>
              <a:rPr lang="en-US" dirty="0" smtClean="0"/>
              <a:t>31</a:t>
            </a:r>
          </a:p>
          <a:p>
            <a:pPr>
              <a:spcBef>
                <a:spcPts val="0"/>
              </a:spcBef>
              <a:spcAft>
                <a:spcPts val="1200"/>
              </a:spcAft>
            </a:pPr>
            <a:r>
              <a:rPr lang="en-US" dirty="0" smtClean="0"/>
              <a:t>Hourly Priced (Generation) Service (</a:t>
            </a:r>
            <a:r>
              <a:rPr lang="en-US" b="1" dirty="0" smtClean="0"/>
              <a:t>HPS</a:t>
            </a:r>
            <a:r>
              <a:rPr lang="en-US" dirty="0" smtClean="0"/>
              <a:t>) is offered for </a:t>
            </a:r>
            <a:r>
              <a:rPr lang="en-US" b="1" dirty="0" smtClean="0"/>
              <a:t>Type III Non-Residential Customers </a:t>
            </a:r>
            <a:r>
              <a:rPr lang="en-US" i="1" dirty="0" smtClean="0"/>
              <a:t>(i.e., MGT accounts with Over 600 kW of PJM Peak Load and all Rate Schedule GT</a:t>
            </a:r>
            <a:r>
              <a:rPr lang="en-US" dirty="0" smtClean="0"/>
              <a:t> </a:t>
            </a:r>
            <a:r>
              <a:rPr lang="en-US" i="1" dirty="0" smtClean="0"/>
              <a:t>customers)</a:t>
            </a:r>
            <a:r>
              <a:rPr lang="en-US" dirty="0" smtClean="0"/>
              <a:t>.  </a:t>
            </a:r>
          </a:p>
          <a:p>
            <a:pPr lvl="1">
              <a:spcBef>
                <a:spcPts val="0"/>
              </a:spcBef>
              <a:spcAft>
                <a:spcPts val="1200"/>
              </a:spcAft>
            </a:pPr>
            <a:r>
              <a:rPr lang="en-US" dirty="0" smtClean="0"/>
              <a:t>With declining energy prices in recent years some large C&amp;I customers have elected to use Hourly Priced Service (HPS).  </a:t>
            </a:r>
          </a:p>
          <a:p>
            <a:pPr lvl="1">
              <a:spcBef>
                <a:spcPts val="0"/>
              </a:spcBef>
              <a:spcAft>
                <a:spcPts val="1200"/>
              </a:spcAft>
            </a:pPr>
            <a:r>
              <a:rPr lang="en-US" dirty="0" smtClean="0"/>
              <a:t>In the current market with rising energy prices, HPS can result in a customer’s exposure to greater price increases.  </a:t>
            </a:r>
            <a:endParaRPr lang="en-US" dirty="0"/>
          </a:p>
        </p:txBody>
      </p:sp>
      <p:sp>
        <p:nvSpPr>
          <p:cNvPr id="7" name="Slide Number Placeholder 6"/>
          <p:cNvSpPr>
            <a:spLocks noGrp="1"/>
          </p:cNvSpPr>
          <p:nvPr>
            <p:ph type="sldNum" sz="quarter" idx="12"/>
          </p:nvPr>
        </p:nvSpPr>
        <p:spPr/>
        <p:txBody>
          <a:bodyPr/>
          <a:lstStyle/>
          <a:p>
            <a:fld id="{3D141511-ACE6-4326-AFD5-FF3CFC6D201E}" type="slidenum">
              <a:rPr lang="en-US" smtClean="0"/>
              <a:t>23</a:t>
            </a:fld>
            <a:endParaRPr lang="en-US"/>
          </a:p>
        </p:txBody>
      </p:sp>
      <p:sp>
        <p:nvSpPr>
          <p:cNvPr id="2" name="Date Placeholder 1"/>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328963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68362"/>
          </a:xfrm>
        </p:spPr>
        <p:txBody>
          <a:bodyPr/>
          <a:lstStyle/>
          <a:p>
            <a:r>
              <a:rPr lang="en-US" b="1" dirty="0" smtClean="0">
                <a:solidFill>
                  <a:srgbClr val="0070C0"/>
                </a:solidFill>
              </a:rPr>
              <a:t>DC SOS Procurement</a:t>
            </a:r>
            <a:endParaRPr lang="en-US" b="1" dirty="0">
              <a:solidFill>
                <a:srgbClr val="0070C0"/>
              </a:solidFill>
            </a:endParaRPr>
          </a:p>
        </p:txBody>
      </p:sp>
      <p:sp>
        <p:nvSpPr>
          <p:cNvPr id="3" name="Content Placeholder 2"/>
          <p:cNvSpPr>
            <a:spLocks noGrp="1"/>
          </p:cNvSpPr>
          <p:nvPr>
            <p:ph idx="1"/>
          </p:nvPr>
        </p:nvSpPr>
        <p:spPr>
          <a:xfrm>
            <a:off x="457200" y="1371600"/>
            <a:ext cx="8229600" cy="4525963"/>
          </a:xfrm>
        </p:spPr>
        <p:txBody>
          <a:bodyPr>
            <a:normAutofit fontScale="77500" lnSpcReduction="20000"/>
          </a:bodyPr>
          <a:lstStyle/>
          <a:p>
            <a:pPr algn="just">
              <a:spcBef>
                <a:spcPts val="0"/>
              </a:spcBef>
              <a:spcAft>
                <a:spcPts val="1200"/>
              </a:spcAft>
            </a:pPr>
            <a:r>
              <a:rPr lang="en-US" dirty="0" smtClean="0"/>
              <a:t>Only procures SOS supply once a year for each customer category.  </a:t>
            </a:r>
          </a:p>
          <a:p>
            <a:pPr algn="just">
              <a:spcBef>
                <a:spcPts val="0"/>
              </a:spcBef>
              <a:spcAft>
                <a:spcPts val="1200"/>
              </a:spcAft>
            </a:pPr>
            <a:r>
              <a:rPr lang="en-US" dirty="0" smtClean="0"/>
              <a:t>Solicitations are made in December and January for service starting the following June </a:t>
            </a:r>
            <a:r>
              <a:rPr lang="en-US" sz="2600" b="1" i="1" dirty="0" smtClean="0">
                <a:solidFill>
                  <a:srgbClr val="0070C0"/>
                </a:solidFill>
              </a:rPr>
              <a:t>(i.e., for each </a:t>
            </a:r>
            <a:r>
              <a:rPr lang="en-US" sz="2600" b="1" i="1" dirty="0" smtClean="0">
                <a:solidFill>
                  <a:srgbClr val="00B050"/>
                </a:solidFill>
              </a:rPr>
              <a:t>PJM Delivery Year</a:t>
            </a:r>
            <a:r>
              <a:rPr lang="en-US" sz="2600" b="1" i="1" dirty="0" smtClean="0">
                <a:solidFill>
                  <a:srgbClr val="0070C0"/>
                </a:solidFill>
              </a:rPr>
              <a:t>). </a:t>
            </a:r>
          </a:p>
          <a:p>
            <a:pPr lvl="1" algn="just">
              <a:spcBef>
                <a:spcPts val="0"/>
              </a:spcBef>
              <a:spcAft>
                <a:spcPts val="1200"/>
              </a:spcAft>
            </a:pPr>
            <a:r>
              <a:rPr lang="en-US" dirty="0" smtClean="0"/>
              <a:t>Procurements </a:t>
            </a:r>
            <a:r>
              <a:rPr lang="en-US" dirty="0"/>
              <a:t>for </a:t>
            </a:r>
            <a:r>
              <a:rPr lang="en-US" dirty="0" smtClean="0">
                <a:solidFill>
                  <a:srgbClr val="002060"/>
                </a:solidFill>
              </a:rPr>
              <a:t>Residential</a:t>
            </a:r>
            <a:r>
              <a:rPr lang="en-US" dirty="0">
                <a:solidFill>
                  <a:srgbClr val="002060"/>
                </a:solidFill>
              </a:rPr>
              <a:t>, MMA and Small </a:t>
            </a:r>
            <a:r>
              <a:rPr lang="en-US" dirty="0" smtClean="0">
                <a:solidFill>
                  <a:srgbClr val="002060"/>
                </a:solidFill>
              </a:rPr>
              <a:t>Non-Demand Metered Commercial </a:t>
            </a:r>
            <a:r>
              <a:rPr lang="en-US" sz="2400" b="1" i="1" dirty="0" smtClean="0">
                <a:solidFill>
                  <a:srgbClr val="FF0000"/>
                </a:solidFill>
              </a:rPr>
              <a:t>(e.g., Rate Schedules R, MMA, and GSND) </a:t>
            </a:r>
            <a:r>
              <a:rPr lang="en-US" dirty="0" smtClean="0"/>
              <a:t>for each </a:t>
            </a:r>
            <a:r>
              <a:rPr lang="en-US" dirty="0"/>
              <a:t>delivery year are made in </a:t>
            </a:r>
            <a:r>
              <a:rPr lang="en-US" b="1" dirty="0"/>
              <a:t>three</a:t>
            </a:r>
            <a:r>
              <a:rPr lang="en-US" dirty="0"/>
              <a:t> </a:t>
            </a:r>
            <a:r>
              <a:rPr lang="en-US" dirty="0" smtClean="0"/>
              <a:t>tranches </a:t>
            </a:r>
            <a:r>
              <a:rPr lang="en-US" sz="2400" i="1" dirty="0">
                <a:solidFill>
                  <a:srgbClr val="0070C0"/>
                </a:solidFill>
              </a:rPr>
              <a:t>(with one-third of the annual </a:t>
            </a:r>
            <a:r>
              <a:rPr lang="en-US" sz="2400" i="1" dirty="0" smtClean="0">
                <a:solidFill>
                  <a:srgbClr val="0070C0"/>
                </a:solidFill>
              </a:rPr>
              <a:t>SOS supply </a:t>
            </a:r>
            <a:r>
              <a:rPr lang="en-US" sz="2400" i="1" dirty="0">
                <a:solidFill>
                  <a:srgbClr val="0070C0"/>
                </a:solidFill>
              </a:rPr>
              <a:t>requirements procured in each of three annual </a:t>
            </a:r>
            <a:r>
              <a:rPr lang="en-US" sz="2400" i="1" dirty="0" smtClean="0">
                <a:solidFill>
                  <a:srgbClr val="0070C0"/>
                </a:solidFill>
              </a:rPr>
              <a:t>solicitations)</a:t>
            </a:r>
            <a:r>
              <a:rPr lang="en-US" dirty="0" smtClean="0"/>
              <a:t>.  </a:t>
            </a:r>
            <a:endParaRPr lang="en-US" dirty="0"/>
          </a:p>
          <a:p>
            <a:pPr lvl="1" algn="just">
              <a:spcBef>
                <a:spcPts val="0"/>
              </a:spcBef>
              <a:spcAft>
                <a:spcPts val="1200"/>
              </a:spcAft>
            </a:pPr>
            <a:r>
              <a:rPr lang="en-US" dirty="0"/>
              <a:t>SOS </a:t>
            </a:r>
            <a:r>
              <a:rPr lang="en-US" dirty="0" smtClean="0"/>
              <a:t>Procurements for </a:t>
            </a:r>
            <a:r>
              <a:rPr lang="en-US" b="1" dirty="0"/>
              <a:t>Demand-Metered Commercial </a:t>
            </a:r>
            <a:r>
              <a:rPr lang="en-US" dirty="0" smtClean="0"/>
              <a:t>accounts </a:t>
            </a:r>
            <a:r>
              <a:rPr lang="en-US" sz="2600" b="1" i="1" dirty="0" smtClean="0">
                <a:solidFill>
                  <a:srgbClr val="FF0000"/>
                </a:solidFill>
              </a:rPr>
              <a:t>(e.g., accounts served under rate schedules GSD</a:t>
            </a:r>
            <a:r>
              <a:rPr lang="en-US" sz="2600" b="1" i="1" dirty="0">
                <a:solidFill>
                  <a:srgbClr val="FF0000"/>
                </a:solidFill>
              </a:rPr>
              <a:t>, MGT-LV, GT-LV and </a:t>
            </a:r>
            <a:r>
              <a:rPr lang="en-US" sz="2600" b="1" i="1" dirty="0" smtClean="0">
                <a:solidFill>
                  <a:srgbClr val="FF0000"/>
                </a:solidFill>
              </a:rPr>
              <a:t>GT-3A)</a:t>
            </a:r>
            <a:r>
              <a:rPr lang="en-US" b="1" dirty="0" smtClean="0">
                <a:solidFill>
                  <a:srgbClr val="FF0000"/>
                </a:solidFill>
              </a:rPr>
              <a:t> </a:t>
            </a:r>
            <a:r>
              <a:rPr lang="en-US" dirty="0" smtClean="0"/>
              <a:t>are established through a </a:t>
            </a:r>
            <a:r>
              <a:rPr lang="en-US" dirty="0"/>
              <a:t>single </a:t>
            </a:r>
            <a:r>
              <a:rPr lang="en-US" dirty="0" smtClean="0"/>
              <a:t>solicitation approximately </a:t>
            </a:r>
            <a:r>
              <a:rPr lang="en-US" b="1" dirty="0" smtClean="0">
                <a:solidFill>
                  <a:srgbClr val="FF0000"/>
                </a:solidFill>
              </a:rPr>
              <a:t>6 months </a:t>
            </a:r>
            <a:r>
              <a:rPr lang="en-US" dirty="0" smtClean="0"/>
              <a:t>prior to start of each PJM Delivery Year.  </a:t>
            </a:r>
            <a:endParaRPr lang="en-US" dirty="0"/>
          </a:p>
        </p:txBody>
      </p:sp>
      <p:sp>
        <p:nvSpPr>
          <p:cNvPr id="4" name="Slide Number Placeholder 3"/>
          <p:cNvSpPr>
            <a:spLocks noGrp="1"/>
          </p:cNvSpPr>
          <p:nvPr>
            <p:ph type="sldNum" sz="quarter" idx="12"/>
          </p:nvPr>
        </p:nvSpPr>
        <p:spPr/>
        <p:txBody>
          <a:bodyPr/>
          <a:lstStyle/>
          <a:p>
            <a:fld id="{3D141511-ACE6-4326-AFD5-FF3CFC6D201E}" type="slidenum">
              <a:rPr lang="en-US" smtClean="0"/>
              <a:t>24</a:t>
            </a:fld>
            <a:endParaRPr lang="en-US" dirty="0"/>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1457871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371600"/>
          </a:xfrm>
        </p:spPr>
        <p:txBody>
          <a:bodyPr>
            <a:normAutofit fontScale="90000"/>
          </a:bodyPr>
          <a:lstStyle/>
          <a:p>
            <a:r>
              <a:rPr lang="en-US" sz="3600" b="1" dirty="0">
                <a:solidFill>
                  <a:srgbClr val="0070C0"/>
                </a:solidFill>
              </a:rPr>
              <a:t>DC Standard Offer Service</a:t>
            </a:r>
            <a:br>
              <a:rPr lang="en-US" sz="3600" b="1" dirty="0">
                <a:solidFill>
                  <a:srgbClr val="0070C0"/>
                </a:solidFill>
              </a:rPr>
            </a:br>
            <a:r>
              <a:rPr lang="en-US" sz="2700" b="1" dirty="0"/>
              <a:t>Procurement </a:t>
            </a:r>
            <a:r>
              <a:rPr lang="en-US" sz="2700" b="1" dirty="0" smtClean="0"/>
              <a:t>Schedule</a:t>
            </a:r>
            <a:br>
              <a:rPr lang="en-US" sz="2700" b="1" dirty="0" smtClean="0"/>
            </a:br>
            <a:r>
              <a:rPr lang="en-US" sz="2800" b="1" i="1" dirty="0">
                <a:solidFill>
                  <a:srgbClr val="0070C0"/>
                </a:solidFill>
              </a:rPr>
              <a:t>For Residential, </a:t>
            </a:r>
            <a:r>
              <a:rPr lang="en-US" sz="2800" b="1" i="1" dirty="0">
                <a:solidFill>
                  <a:srgbClr val="FF0000"/>
                </a:solidFill>
              </a:rPr>
              <a:t>MMA </a:t>
            </a:r>
            <a:r>
              <a:rPr lang="en-US" sz="2800" b="1" i="1" dirty="0">
                <a:solidFill>
                  <a:srgbClr val="0070C0"/>
                </a:solidFill>
              </a:rPr>
              <a:t>and</a:t>
            </a:r>
            <a:r>
              <a:rPr lang="en-US" sz="2800" b="1" i="1" dirty="0">
                <a:solidFill>
                  <a:srgbClr val="FF0000"/>
                </a:solidFill>
              </a:rPr>
              <a:t> Small Commercial </a:t>
            </a:r>
            <a:r>
              <a:rPr lang="en-US" sz="2800" b="1" i="1" dirty="0" smtClean="0">
                <a:solidFill>
                  <a:srgbClr val="0070C0"/>
                </a:solidFill>
              </a:rPr>
              <a:t>Classes</a:t>
            </a:r>
            <a:endParaRPr lang="en-US" sz="2700" i="1" dirty="0">
              <a:solidFill>
                <a:srgbClr val="0070C0"/>
              </a:solidFill>
            </a:endParaRPr>
          </a:p>
        </p:txBody>
      </p:sp>
      <p:pic>
        <p:nvPicPr>
          <p:cNvPr id="6" name="Content Placeholder 5"/>
          <p:cNvPicPr>
            <a:picLocks noGrp="1" noChangeAspect="1"/>
          </p:cNvPicPr>
          <p:nvPr>
            <p:ph idx="1"/>
          </p:nvPr>
        </p:nvPicPr>
        <p:blipFill>
          <a:blip r:embed="rId2"/>
          <a:stretch>
            <a:fillRect/>
          </a:stretch>
        </p:blipFill>
        <p:spPr>
          <a:xfrm>
            <a:off x="478769" y="1981200"/>
            <a:ext cx="8201888" cy="3200399"/>
          </a:xfrm>
          <a:prstGeom prst="rect">
            <a:avLst/>
          </a:prstGeom>
        </p:spPr>
      </p:pic>
      <p:sp>
        <p:nvSpPr>
          <p:cNvPr id="4" name="Slide Number Placeholder 3"/>
          <p:cNvSpPr>
            <a:spLocks noGrp="1"/>
          </p:cNvSpPr>
          <p:nvPr>
            <p:ph type="sldNum" sz="quarter" idx="12"/>
          </p:nvPr>
        </p:nvSpPr>
        <p:spPr/>
        <p:txBody>
          <a:bodyPr/>
          <a:lstStyle/>
          <a:p>
            <a:fld id="{3D141511-ACE6-4326-AFD5-FF3CFC6D201E}" type="slidenum">
              <a:rPr lang="en-US" smtClean="0"/>
              <a:t>25</a:t>
            </a:fld>
            <a:endParaRPr lang="en-US"/>
          </a:p>
        </p:txBody>
      </p:sp>
      <p:sp>
        <p:nvSpPr>
          <p:cNvPr id="3" name="Date Placeholder 2"/>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4031150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54162"/>
          </a:xfrm>
        </p:spPr>
        <p:txBody>
          <a:bodyPr>
            <a:normAutofit fontScale="90000"/>
          </a:bodyPr>
          <a:lstStyle/>
          <a:p>
            <a:r>
              <a:rPr lang="en-US" sz="3600" b="1" dirty="0">
                <a:solidFill>
                  <a:srgbClr val="0070C0"/>
                </a:solidFill>
              </a:rPr>
              <a:t>DC Standard Offer Service</a:t>
            </a:r>
            <a:br>
              <a:rPr lang="en-US" sz="3600" b="1" dirty="0">
                <a:solidFill>
                  <a:srgbClr val="0070C0"/>
                </a:solidFill>
              </a:rPr>
            </a:br>
            <a:r>
              <a:rPr lang="en-US" sz="2700" b="1" dirty="0"/>
              <a:t>Procurement Schedule</a:t>
            </a:r>
            <a:br>
              <a:rPr lang="en-US" sz="2700" b="1" dirty="0"/>
            </a:br>
            <a:r>
              <a:rPr lang="en-US" sz="2200" b="1" i="1" dirty="0"/>
              <a:t>For Demand-Metered Commercial </a:t>
            </a:r>
            <a:r>
              <a:rPr lang="en-US" sz="2200" b="1" i="1" dirty="0" smtClean="0"/>
              <a:t>Classes </a:t>
            </a:r>
            <a:br>
              <a:rPr lang="en-US" sz="2200" b="1" i="1" dirty="0" smtClean="0"/>
            </a:br>
            <a:r>
              <a:rPr lang="en-US" sz="2200" b="1" i="1" dirty="0" smtClean="0">
                <a:solidFill>
                  <a:srgbClr val="FF0000"/>
                </a:solidFill>
              </a:rPr>
              <a:t>(Rate schedules GSD, MGT-LV, GT-LV and GT-3A)</a:t>
            </a:r>
            <a:endParaRPr lang="en-US" sz="2200" dirty="0"/>
          </a:p>
        </p:txBody>
      </p:sp>
      <p:pic>
        <p:nvPicPr>
          <p:cNvPr id="5" name="Content Placeholder 4"/>
          <p:cNvPicPr>
            <a:picLocks noGrp="1" noChangeAspect="1"/>
          </p:cNvPicPr>
          <p:nvPr>
            <p:ph idx="1"/>
          </p:nvPr>
        </p:nvPicPr>
        <p:blipFill>
          <a:blip r:embed="rId2"/>
          <a:stretch>
            <a:fillRect/>
          </a:stretch>
        </p:blipFill>
        <p:spPr>
          <a:xfrm>
            <a:off x="533400" y="2362200"/>
            <a:ext cx="8023558" cy="3312181"/>
          </a:xfrm>
          <a:prstGeom prst="rect">
            <a:avLst/>
          </a:prstGeom>
        </p:spPr>
      </p:pic>
      <p:sp>
        <p:nvSpPr>
          <p:cNvPr id="4" name="Slide Number Placeholder 3"/>
          <p:cNvSpPr>
            <a:spLocks noGrp="1"/>
          </p:cNvSpPr>
          <p:nvPr>
            <p:ph type="sldNum" sz="quarter" idx="12"/>
          </p:nvPr>
        </p:nvSpPr>
        <p:spPr/>
        <p:txBody>
          <a:bodyPr/>
          <a:lstStyle/>
          <a:p>
            <a:fld id="{3D141511-ACE6-4326-AFD5-FF3CFC6D201E}" type="slidenum">
              <a:rPr lang="en-US" smtClean="0"/>
              <a:t>26</a:t>
            </a:fld>
            <a:endParaRPr lang="en-US"/>
          </a:p>
        </p:txBody>
      </p:sp>
      <p:sp>
        <p:nvSpPr>
          <p:cNvPr id="3" name="Date Placeholder 2"/>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2704533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Competitive Contracting vs SOS</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a:spcBef>
                <a:spcPts val="0"/>
              </a:spcBef>
              <a:spcAft>
                <a:spcPts val="1200"/>
              </a:spcAft>
            </a:pPr>
            <a:r>
              <a:rPr lang="en-US" dirty="0" smtClean="0"/>
              <a:t>Customers </a:t>
            </a:r>
            <a:r>
              <a:rPr lang="en-US" dirty="0"/>
              <a:t>who enter contracts for future periods </a:t>
            </a:r>
            <a:r>
              <a:rPr lang="en-US" b="1" dirty="0">
                <a:solidFill>
                  <a:srgbClr val="00B050"/>
                </a:solidFill>
              </a:rPr>
              <a:t>well in advance </a:t>
            </a:r>
            <a:r>
              <a:rPr lang="en-US" dirty="0"/>
              <a:t>of current contract expiration can </a:t>
            </a:r>
            <a:r>
              <a:rPr lang="en-US" b="1" dirty="0">
                <a:solidFill>
                  <a:srgbClr val="FF0000"/>
                </a:solidFill>
              </a:rPr>
              <a:t>generally beat SOS prices</a:t>
            </a:r>
            <a:r>
              <a:rPr lang="en-US" dirty="0"/>
              <a:t>. </a:t>
            </a:r>
          </a:p>
          <a:p>
            <a:pPr>
              <a:spcBef>
                <a:spcPts val="0"/>
              </a:spcBef>
              <a:spcAft>
                <a:spcPts val="1200"/>
              </a:spcAft>
            </a:pPr>
            <a:r>
              <a:rPr lang="en-US" dirty="0"/>
              <a:t>Customers who </a:t>
            </a:r>
            <a:r>
              <a:rPr lang="en-US" b="1" dirty="0">
                <a:solidFill>
                  <a:srgbClr val="C00000"/>
                </a:solidFill>
              </a:rPr>
              <a:t>wait</a:t>
            </a:r>
            <a:r>
              <a:rPr lang="en-US" dirty="0">
                <a:solidFill>
                  <a:srgbClr val="FF0000"/>
                </a:solidFill>
              </a:rPr>
              <a:t> </a:t>
            </a:r>
            <a:r>
              <a:rPr lang="en-US" dirty="0"/>
              <a:t>until the end of their existing competitive electricity supply contracts to contract for the </a:t>
            </a:r>
            <a:r>
              <a:rPr lang="en-US" b="1" dirty="0">
                <a:solidFill>
                  <a:srgbClr val="C00000"/>
                </a:solidFill>
              </a:rPr>
              <a:t>next period </a:t>
            </a:r>
            <a:r>
              <a:rPr lang="en-US" dirty="0"/>
              <a:t>need to be sensitive to SOS pricing alternatives. </a:t>
            </a:r>
          </a:p>
          <a:p>
            <a:pPr>
              <a:spcBef>
                <a:spcPts val="0"/>
              </a:spcBef>
              <a:spcAft>
                <a:spcPts val="1200"/>
              </a:spcAft>
            </a:pPr>
            <a:r>
              <a:rPr lang="en-US" b="1" dirty="0" smtClean="0">
                <a:solidFill>
                  <a:srgbClr val="00B050"/>
                </a:solidFill>
              </a:rPr>
              <a:t>AAI </a:t>
            </a:r>
            <a:r>
              <a:rPr lang="en-US" b="1" dirty="0">
                <a:solidFill>
                  <a:srgbClr val="00B050"/>
                </a:solidFill>
              </a:rPr>
              <a:t>Contract </a:t>
            </a:r>
            <a:r>
              <a:rPr lang="en-US" dirty="0"/>
              <a:t>provisions that </a:t>
            </a:r>
            <a:r>
              <a:rPr lang="en-US" b="1" i="1" dirty="0">
                <a:solidFill>
                  <a:srgbClr val="FF0000"/>
                </a:solidFill>
              </a:rPr>
              <a:t>allow for the sale of a property without penalty </a:t>
            </a:r>
            <a:r>
              <a:rPr lang="en-US" dirty="0"/>
              <a:t>reduce</a:t>
            </a:r>
            <a:r>
              <a:rPr lang="en-US" b="1" i="1" dirty="0">
                <a:solidFill>
                  <a:srgbClr val="FF0000"/>
                </a:solidFill>
              </a:rPr>
              <a:t> </a:t>
            </a:r>
            <a:r>
              <a:rPr lang="en-US" dirty="0"/>
              <a:t>the risk of multi-year contracting for energy supplies (i.e., contracting </a:t>
            </a:r>
            <a:r>
              <a:rPr lang="en-US" dirty="0">
                <a:solidFill>
                  <a:srgbClr val="FF0000"/>
                </a:solidFill>
              </a:rPr>
              <a:t>well in advance</a:t>
            </a:r>
            <a:r>
              <a:rPr lang="en-US" dirty="0"/>
              <a:t> of use).  </a:t>
            </a:r>
            <a:endParaRPr lang="en-US" dirty="0"/>
          </a:p>
        </p:txBody>
      </p:sp>
      <p:sp>
        <p:nvSpPr>
          <p:cNvPr id="4" name="Slide Number Placeholder 3"/>
          <p:cNvSpPr>
            <a:spLocks noGrp="1"/>
          </p:cNvSpPr>
          <p:nvPr>
            <p:ph type="sldNum" sz="quarter" idx="12"/>
          </p:nvPr>
        </p:nvSpPr>
        <p:spPr/>
        <p:txBody>
          <a:bodyPr/>
          <a:lstStyle/>
          <a:p>
            <a:fld id="{3D141511-ACE6-4326-AFD5-FF3CFC6D201E}" type="slidenum">
              <a:rPr lang="en-US" smtClean="0"/>
              <a:t>27</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464521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70C0"/>
                </a:solidFill>
              </a:rPr>
              <a:t>The Allocation of </a:t>
            </a:r>
            <a:r>
              <a:rPr lang="en-US" sz="4000" b="1" dirty="0" smtClean="0">
                <a:solidFill>
                  <a:srgbClr val="FF0000"/>
                </a:solidFill>
              </a:rPr>
              <a:t>Price Risk </a:t>
            </a:r>
            <a:r>
              <a:rPr lang="en-US" b="1" dirty="0" smtClean="0">
                <a:solidFill>
                  <a:srgbClr val="0070C0"/>
                </a:solidFill>
              </a:rPr>
              <a:t/>
            </a:r>
            <a:br>
              <a:rPr lang="en-US" b="1" dirty="0" smtClean="0">
                <a:solidFill>
                  <a:srgbClr val="0070C0"/>
                </a:solidFill>
              </a:rPr>
            </a:br>
            <a:r>
              <a:rPr lang="en-US" sz="3100" b="1" i="1" dirty="0" smtClean="0"/>
              <a:t>Is at the </a:t>
            </a:r>
            <a:r>
              <a:rPr lang="en-US" sz="3100" b="1" i="1" dirty="0" smtClean="0">
                <a:solidFill>
                  <a:srgbClr val="FF0000"/>
                </a:solidFill>
              </a:rPr>
              <a:t>Heart </a:t>
            </a:r>
            <a:r>
              <a:rPr lang="en-US" sz="3100" b="1" i="1" dirty="0" smtClean="0"/>
              <a:t>of </a:t>
            </a:r>
            <a:r>
              <a:rPr lang="en-US" sz="3100" b="1" i="1" dirty="0" smtClean="0">
                <a:solidFill>
                  <a:srgbClr val="FF0000"/>
                </a:solidFill>
              </a:rPr>
              <a:t>Every </a:t>
            </a:r>
            <a:r>
              <a:rPr lang="en-US" sz="3100" b="1" i="1" dirty="0" smtClean="0"/>
              <a:t>Electricity Supply Transaction </a:t>
            </a:r>
            <a:endParaRPr lang="en-US" sz="3100" b="1" i="1" dirty="0"/>
          </a:p>
        </p:txBody>
      </p:sp>
      <p:sp>
        <p:nvSpPr>
          <p:cNvPr id="3" name="Content Placeholder 2"/>
          <p:cNvSpPr>
            <a:spLocks noGrp="1"/>
          </p:cNvSpPr>
          <p:nvPr>
            <p:ph idx="1"/>
          </p:nvPr>
        </p:nvSpPr>
        <p:spPr>
          <a:xfrm>
            <a:off x="800100" y="1679993"/>
            <a:ext cx="7543800" cy="4414002"/>
          </a:xfrm>
        </p:spPr>
        <p:txBody>
          <a:bodyPr>
            <a:noAutofit/>
          </a:bodyPr>
          <a:lstStyle/>
          <a:p>
            <a:pPr algn="just">
              <a:spcBef>
                <a:spcPts val="0"/>
              </a:spcBef>
              <a:spcAft>
                <a:spcPts val="1200"/>
              </a:spcAft>
            </a:pPr>
            <a:r>
              <a:rPr lang="en-US" sz="2000" dirty="0" smtClean="0"/>
              <a:t>Both Suppliers and Customers need to be sensitive to the extent to which they are exposed to price/cost risk.  </a:t>
            </a:r>
          </a:p>
          <a:p>
            <a:pPr algn="just">
              <a:spcBef>
                <a:spcPts val="0"/>
              </a:spcBef>
              <a:spcAft>
                <a:spcPts val="1200"/>
              </a:spcAft>
            </a:pPr>
            <a:r>
              <a:rPr lang="en-US" sz="2000" dirty="0" smtClean="0"/>
              <a:t>Experienced Suppliers model and estimate the </a:t>
            </a:r>
            <a:r>
              <a:rPr lang="en-US" sz="2000" b="1" dirty="0" smtClean="0">
                <a:solidFill>
                  <a:srgbClr val="FF0000"/>
                </a:solidFill>
              </a:rPr>
              <a:t>cost/price risks </a:t>
            </a:r>
            <a:r>
              <a:rPr lang="en-US" sz="2000" dirty="0" smtClean="0"/>
              <a:t>they assume in each contract.  </a:t>
            </a:r>
          </a:p>
          <a:p>
            <a:pPr algn="just">
              <a:spcBef>
                <a:spcPts val="0"/>
              </a:spcBef>
              <a:spcAft>
                <a:spcPts val="1200"/>
              </a:spcAft>
            </a:pPr>
            <a:r>
              <a:rPr lang="en-US" sz="2000" dirty="0" smtClean="0"/>
              <a:t>Any element of the costs of supply services that is not subject to pass-through provisions within a customer’s contract must be considered by the supplier when constructing a price offer.  </a:t>
            </a:r>
          </a:p>
          <a:p>
            <a:pPr algn="just">
              <a:spcBef>
                <a:spcPts val="0"/>
              </a:spcBef>
              <a:spcAft>
                <a:spcPts val="1200"/>
              </a:spcAft>
            </a:pPr>
            <a:r>
              <a:rPr lang="en-US" sz="2000" dirty="0" smtClean="0"/>
              <a:t>Customers must be equally sensitive to price uncertainties and consider how such price risk may impact their ultimate costs of supply services.  </a:t>
            </a:r>
          </a:p>
          <a:p>
            <a:pPr algn="just">
              <a:spcBef>
                <a:spcPts val="0"/>
              </a:spcBef>
              <a:spcAft>
                <a:spcPts val="1200"/>
              </a:spcAft>
            </a:pPr>
            <a:r>
              <a:rPr lang="en-US" sz="2000" dirty="0" smtClean="0"/>
              <a:t>Most </a:t>
            </a:r>
            <a:r>
              <a:rPr lang="en-US" sz="2000" b="1" dirty="0" smtClean="0">
                <a:solidFill>
                  <a:srgbClr val="FF0000"/>
                </a:solidFill>
              </a:rPr>
              <a:t>AOBA Alliance Participants value </a:t>
            </a:r>
            <a:r>
              <a:rPr lang="en-US" sz="2000" b="1" u="sng" dirty="0" smtClean="0">
                <a:solidFill>
                  <a:srgbClr val="FF0000"/>
                </a:solidFill>
              </a:rPr>
              <a:t>price and budget certainty</a:t>
            </a:r>
            <a:r>
              <a:rPr lang="en-US" sz="2000" b="1" dirty="0" smtClean="0">
                <a:solidFill>
                  <a:srgbClr val="FF0000"/>
                </a:solidFill>
              </a:rPr>
              <a:t>.  </a:t>
            </a:r>
            <a:endParaRPr lang="en-US" sz="2000" b="1" dirty="0">
              <a:solidFill>
                <a:srgbClr val="FF0000"/>
              </a:solidFill>
            </a:endParaRPr>
          </a:p>
        </p:txBody>
      </p:sp>
      <p:sp>
        <p:nvSpPr>
          <p:cNvPr id="4" name="Slide Number Placeholder 3"/>
          <p:cNvSpPr>
            <a:spLocks noGrp="1"/>
          </p:cNvSpPr>
          <p:nvPr>
            <p:ph type="sldNum" sz="quarter" idx="12"/>
          </p:nvPr>
        </p:nvSpPr>
        <p:spPr/>
        <p:txBody>
          <a:bodyPr/>
          <a:lstStyle/>
          <a:p>
            <a:fld id="{3D141511-ACE6-4326-AFD5-FF3CFC6D201E}" type="slidenum">
              <a:rPr lang="en-US" smtClean="0"/>
              <a:t>28</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1895092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0070C0"/>
                </a:solidFill>
              </a:rPr>
              <a:t>Summary</a:t>
            </a:r>
            <a:endParaRPr lang="en-US" b="1" dirty="0">
              <a:solidFill>
                <a:srgbClr val="0070C0"/>
              </a:solidFill>
            </a:endParaRPr>
          </a:p>
        </p:txBody>
      </p:sp>
      <p:sp>
        <p:nvSpPr>
          <p:cNvPr id="3" name="Content Placeholder 2"/>
          <p:cNvSpPr>
            <a:spLocks noGrp="1"/>
          </p:cNvSpPr>
          <p:nvPr>
            <p:ph idx="1"/>
          </p:nvPr>
        </p:nvSpPr>
        <p:spPr>
          <a:xfrm>
            <a:off x="457200" y="1295400"/>
            <a:ext cx="8229600" cy="4953000"/>
          </a:xfrm>
        </p:spPr>
        <p:txBody>
          <a:bodyPr>
            <a:normAutofit fontScale="85000" lnSpcReduction="20000"/>
          </a:bodyPr>
          <a:lstStyle/>
          <a:p>
            <a:pPr algn="just">
              <a:spcBef>
                <a:spcPts val="0"/>
              </a:spcBef>
              <a:spcAft>
                <a:spcPts val="1200"/>
              </a:spcAft>
            </a:pPr>
            <a:r>
              <a:rPr lang="en-US" sz="2800" dirty="0" smtClean="0"/>
              <a:t>Costs of electric energy are </a:t>
            </a:r>
            <a:r>
              <a:rPr lang="en-US" sz="2800" b="1" dirty="0" smtClean="0">
                <a:solidFill>
                  <a:srgbClr val="FF0000"/>
                </a:solidFill>
              </a:rPr>
              <a:t>rising!</a:t>
            </a:r>
            <a:r>
              <a:rPr lang="en-US" sz="2800" dirty="0" smtClean="0"/>
              <a:t>   </a:t>
            </a:r>
          </a:p>
          <a:p>
            <a:pPr algn="just">
              <a:spcBef>
                <a:spcPts val="0"/>
              </a:spcBef>
              <a:spcAft>
                <a:spcPts val="1200"/>
              </a:spcAft>
            </a:pPr>
            <a:r>
              <a:rPr lang="en-US" sz="2800" dirty="0" smtClean="0"/>
              <a:t>Although there will continue to be fluctuations in the costs of electric energy supply, we </a:t>
            </a:r>
            <a:r>
              <a:rPr lang="en-US" sz="2800" b="1" i="1" dirty="0" smtClean="0">
                <a:solidFill>
                  <a:srgbClr val="FF0000"/>
                </a:solidFill>
              </a:rPr>
              <a:t>should not expect a return to the levels experienced in recent years</a:t>
            </a:r>
            <a:r>
              <a:rPr lang="en-US" sz="2800" dirty="0" smtClean="0"/>
              <a:t>.  </a:t>
            </a:r>
          </a:p>
          <a:p>
            <a:pPr algn="just">
              <a:spcBef>
                <a:spcPts val="0"/>
              </a:spcBef>
              <a:spcAft>
                <a:spcPts val="1200"/>
              </a:spcAft>
            </a:pPr>
            <a:r>
              <a:rPr lang="en-US" sz="2800" b="1" dirty="0"/>
              <a:t>Suppliers’</a:t>
            </a:r>
            <a:r>
              <a:rPr lang="en-US" sz="2800" b="1" dirty="0">
                <a:solidFill>
                  <a:srgbClr val="FF0000"/>
                </a:solidFill>
              </a:rPr>
              <a:t> price offerings </a:t>
            </a:r>
            <a:r>
              <a:rPr lang="en-US" sz="2800" b="1" dirty="0"/>
              <a:t>are often </a:t>
            </a:r>
            <a:r>
              <a:rPr lang="en-US" sz="2800" b="1" dirty="0">
                <a:solidFill>
                  <a:srgbClr val="FF0000"/>
                </a:solidFill>
              </a:rPr>
              <a:t>not directly comparable.</a:t>
            </a:r>
            <a:r>
              <a:rPr lang="en-US" sz="2800" dirty="0"/>
              <a:t> </a:t>
            </a:r>
          </a:p>
          <a:p>
            <a:pPr algn="just">
              <a:spcBef>
                <a:spcPts val="0"/>
              </a:spcBef>
              <a:spcAft>
                <a:spcPts val="1200"/>
              </a:spcAft>
            </a:pPr>
            <a:r>
              <a:rPr lang="en-US" sz="2800" dirty="0" smtClean="0"/>
              <a:t>Suppliers’ use contract terms to </a:t>
            </a:r>
            <a:r>
              <a:rPr lang="en-US" sz="2800" b="1" dirty="0" smtClean="0">
                <a:solidFill>
                  <a:srgbClr val="FF0000"/>
                </a:solidFill>
              </a:rPr>
              <a:t>differentiate</a:t>
            </a:r>
            <a:r>
              <a:rPr lang="en-US" sz="2800" dirty="0" smtClean="0"/>
              <a:t> their offerings from those of other suppliers and increase the effective margins they can expect on sales.  </a:t>
            </a:r>
          </a:p>
          <a:p>
            <a:pPr algn="just">
              <a:spcBef>
                <a:spcPts val="0"/>
              </a:spcBef>
              <a:spcAft>
                <a:spcPts val="1200"/>
              </a:spcAft>
            </a:pPr>
            <a:r>
              <a:rPr lang="en-US" sz="2800" b="1" dirty="0" smtClean="0">
                <a:solidFill>
                  <a:srgbClr val="FF0000"/>
                </a:solidFill>
              </a:rPr>
              <a:t>Differences in contract terms </a:t>
            </a:r>
            <a:r>
              <a:rPr lang="en-US" sz="2800" dirty="0" smtClean="0"/>
              <a:t>must be carefully assessed to understand the level of price risk that the Buyer assumes under alternative offerings. </a:t>
            </a:r>
          </a:p>
          <a:p>
            <a:pPr algn="just">
              <a:spcBef>
                <a:spcPts val="0"/>
              </a:spcBef>
              <a:spcAft>
                <a:spcPts val="1200"/>
              </a:spcAft>
            </a:pPr>
            <a:r>
              <a:rPr lang="en-US" sz="2800" dirty="0" smtClean="0"/>
              <a:t>Price risk for the Buyer can be substantial and may represent as much as </a:t>
            </a:r>
            <a:r>
              <a:rPr lang="en-US" sz="2800" b="1" dirty="0" smtClean="0">
                <a:solidFill>
                  <a:srgbClr val="FF0000"/>
                </a:solidFill>
              </a:rPr>
              <a:t>25-30% of the bid price</a:t>
            </a:r>
            <a:r>
              <a:rPr lang="en-US" sz="2800" dirty="0" smtClean="0"/>
              <a:t>. </a:t>
            </a:r>
          </a:p>
          <a:p>
            <a:pPr algn="just">
              <a:spcBef>
                <a:spcPts val="0"/>
              </a:spcBef>
              <a:spcAft>
                <a:spcPts val="1200"/>
              </a:spcAft>
            </a:pPr>
            <a:endParaRPr lang="en-US" sz="2800" dirty="0"/>
          </a:p>
        </p:txBody>
      </p:sp>
      <p:sp>
        <p:nvSpPr>
          <p:cNvPr id="4" name="Slide Number Placeholder 3"/>
          <p:cNvSpPr>
            <a:spLocks noGrp="1"/>
          </p:cNvSpPr>
          <p:nvPr>
            <p:ph type="sldNum" sz="quarter" idx="12"/>
          </p:nvPr>
        </p:nvSpPr>
        <p:spPr/>
        <p:txBody>
          <a:bodyPr/>
          <a:lstStyle/>
          <a:p>
            <a:fld id="{3D141511-ACE6-4326-AFD5-FF3CFC6D201E}" type="slidenum">
              <a:rPr lang="en-US" smtClean="0"/>
              <a:t>29</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198512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Changing Markets Raise Energy Costs</a:t>
            </a:r>
            <a:endParaRPr lang="en-US" b="1" dirty="0">
              <a:solidFill>
                <a:srgbClr val="0070C0"/>
              </a:solidFill>
            </a:endParaRPr>
          </a:p>
        </p:txBody>
      </p:sp>
      <p:sp>
        <p:nvSpPr>
          <p:cNvPr id="3" name="Content Placeholder 2"/>
          <p:cNvSpPr>
            <a:spLocks noGrp="1"/>
          </p:cNvSpPr>
          <p:nvPr>
            <p:ph idx="1"/>
          </p:nvPr>
        </p:nvSpPr>
        <p:spPr>
          <a:xfrm>
            <a:off x="457200" y="1219200"/>
            <a:ext cx="8306540" cy="5257800"/>
          </a:xfrm>
        </p:spPr>
        <p:txBody>
          <a:bodyPr>
            <a:normAutofit fontScale="62500" lnSpcReduction="20000"/>
          </a:bodyPr>
          <a:lstStyle/>
          <a:p>
            <a:pPr>
              <a:spcBef>
                <a:spcPts val="0"/>
              </a:spcBef>
              <a:spcAft>
                <a:spcPts val="1200"/>
              </a:spcAft>
            </a:pPr>
            <a:r>
              <a:rPr lang="en-US" dirty="0" smtClean="0"/>
              <a:t>Mandates for commercial buildings to reduce energy use and improve energy efficiency are increasing </a:t>
            </a:r>
          </a:p>
          <a:p>
            <a:pPr>
              <a:spcBef>
                <a:spcPts val="0"/>
              </a:spcBef>
              <a:spcAft>
                <a:spcPts val="1200"/>
              </a:spcAft>
            </a:pPr>
            <a:r>
              <a:rPr lang="en-US" dirty="0" smtClean="0">
                <a:solidFill>
                  <a:srgbClr val="FF0000"/>
                </a:solidFill>
              </a:rPr>
              <a:t>Costs for energy supplies are rising</a:t>
            </a:r>
            <a:r>
              <a:rPr lang="en-US" dirty="0" smtClean="0"/>
              <a:t> </a:t>
            </a:r>
          </a:p>
          <a:p>
            <a:pPr>
              <a:spcBef>
                <a:spcPts val="0"/>
              </a:spcBef>
              <a:spcAft>
                <a:spcPts val="1200"/>
              </a:spcAft>
            </a:pPr>
            <a:r>
              <a:rPr lang="en-US" dirty="0" smtClean="0"/>
              <a:t>Causes of increasing electricity supply prices:  </a:t>
            </a:r>
          </a:p>
          <a:p>
            <a:pPr lvl="1">
              <a:spcBef>
                <a:spcPts val="0"/>
              </a:spcBef>
              <a:spcAft>
                <a:spcPts val="1200"/>
              </a:spcAft>
            </a:pPr>
            <a:r>
              <a:rPr lang="en-US" dirty="0"/>
              <a:t>Decommissioning of coal and nuclear power plants </a:t>
            </a:r>
          </a:p>
          <a:p>
            <a:pPr lvl="1">
              <a:spcBef>
                <a:spcPts val="0"/>
              </a:spcBef>
              <a:spcAft>
                <a:spcPts val="1200"/>
              </a:spcAft>
            </a:pPr>
            <a:r>
              <a:rPr lang="en-US" dirty="0" smtClean="0"/>
              <a:t>Rising costs of Natural Gas for gas-fired electric generation</a:t>
            </a:r>
          </a:p>
          <a:p>
            <a:pPr lvl="1">
              <a:spcBef>
                <a:spcPts val="0"/>
              </a:spcBef>
              <a:spcAft>
                <a:spcPts val="1200"/>
              </a:spcAft>
            </a:pPr>
            <a:r>
              <a:rPr lang="en-US" dirty="0" smtClean="0"/>
              <a:t>Limited Availability of Renewable Generation alternatives.   </a:t>
            </a:r>
            <a:r>
              <a:rPr lang="en-US" i="1" dirty="0" smtClean="0"/>
              <a:t>(In 2021 the PJM states accounted for about</a:t>
            </a:r>
            <a:r>
              <a:rPr lang="en-US" i="1" dirty="0" smtClean="0">
                <a:solidFill>
                  <a:srgbClr val="00B050"/>
                </a:solidFill>
              </a:rPr>
              <a:t> </a:t>
            </a:r>
            <a:r>
              <a:rPr lang="en-US" b="1" i="1" dirty="0" smtClean="0"/>
              <a:t>28% of Total U.S. Generation </a:t>
            </a:r>
            <a:r>
              <a:rPr lang="en-US" i="1" dirty="0" smtClean="0"/>
              <a:t>but less than </a:t>
            </a:r>
            <a:r>
              <a:rPr lang="en-US" b="1" i="1" dirty="0" smtClean="0">
                <a:solidFill>
                  <a:srgbClr val="FF0000"/>
                </a:solidFill>
              </a:rPr>
              <a:t>16%</a:t>
            </a:r>
            <a:r>
              <a:rPr lang="en-US" b="1" i="1" dirty="0" smtClean="0">
                <a:solidFill>
                  <a:srgbClr val="00B050"/>
                </a:solidFill>
              </a:rPr>
              <a:t> of U.S. Solar generation</a:t>
            </a:r>
            <a:r>
              <a:rPr lang="en-US" i="1" dirty="0" smtClean="0">
                <a:solidFill>
                  <a:srgbClr val="00B050"/>
                </a:solidFill>
              </a:rPr>
              <a:t>, </a:t>
            </a:r>
            <a:r>
              <a:rPr lang="en-US" i="1" dirty="0" smtClean="0"/>
              <a:t>less than </a:t>
            </a:r>
            <a:r>
              <a:rPr lang="en-US" b="1" i="1" dirty="0" smtClean="0">
                <a:solidFill>
                  <a:srgbClr val="FF0000"/>
                </a:solidFill>
              </a:rPr>
              <a:t>7%</a:t>
            </a:r>
            <a:r>
              <a:rPr lang="en-US" b="1" i="1" dirty="0" smtClean="0">
                <a:solidFill>
                  <a:srgbClr val="00B050"/>
                </a:solidFill>
              </a:rPr>
              <a:t> of U.S. Hydroelectric generation</a:t>
            </a:r>
            <a:r>
              <a:rPr lang="en-US" i="1" dirty="0" smtClean="0">
                <a:solidFill>
                  <a:srgbClr val="00B050"/>
                </a:solidFill>
              </a:rPr>
              <a:t>, </a:t>
            </a:r>
            <a:r>
              <a:rPr lang="en-US" i="1" dirty="0" smtClean="0"/>
              <a:t>and less than</a:t>
            </a:r>
            <a:r>
              <a:rPr lang="en-US" i="1" dirty="0" smtClean="0">
                <a:solidFill>
                  <a:srgbClr val="00B050"/>
                </a:solidFill>
              </a:rPr>
              <a:t> </a:t>
            </a:r>
            <a:r>
              <a:rPr lang="en-US" b="1" i="1" dirty="0" smtClean="0">
                <a:solidFill>
                  <a:srgbClr val="FF0000"/>
                </a:solidFill>
              </a:rPr>
              <a:t>2% </a:t>
            </a:r>
            <a:r>
              <a:rPr lang="en-US" b="1" i="1" dirty="0" smtClean="0">
                <a:solidFill>
                  <a:srgbClr val="00B050"/>
                </a:solidFill>
              </a:rPr>
              <a:t>of U.S. Wind generation</a:t>
            </a:r>
            <a:r>
              <a:rPr lang="en-US" i="1" dirty="0" smtClean="0"/>
              <a:t>)</a:t>
            </a:r>
            <a:r>
              <a:rPr lang="en-US" dirty="0" smtClean="0"/>
              <a:t>. </a:t>
            </a:r>
          </a:p>
          <a:p>
            <a:pPr lvl="1">
              <a:spcBef>
                <a:spcPts val="0"/>
              </a:spcBef>
              <a:spcAft>
                <a:spcPts val="1200"/>
              </a:spcAft>
            </a:pPr>
            <a:r>
              <a:rPr lang="en-US" dirty="0" smtClean="0"/>
              <a:t>Overall price inflation in the U.S. economy</a:t>
            </a:r>
          </a:p>
          <a:p>
            <a:pPr lvl="1">
              <a:spcBef>
                <a:spcPts val="0"/>
              </a:spcBef>
              <a:spcAft>
                <a:spcPts val="1200"/>
              </a:spcAft>
            </a:pPr>
            <a:r>
              <a:rPr lang="en-US" dirty="0" smtClean="0"/>
              <a:t>Impact of Russian – Ukrainian war on World energy markets</a:t>
            </a:r>
          </a:p>
          <a:p>
            <a:pPr lvl="1">
              <a:spcBef>
                <a:spcPts val="0"/>
              </a:spcBef>
              <a:spcAft>
                <a:spcPts val="1200"/>
              </a:spcAft>
            </a:pPr>
            <a:r>
              <a:rPr lang="en-US" dirty="0" smtClean="0"/>
              <a:t>Pressure for greater electrification to reduce Greenhouse Gas (GHG) emissions  </a:t>
            </a:r>
          </a:p>
          <a:p>
            <a:pPr>
              <a:spcBef>
                <a:spcPts val="0"/>
              </a:spcBef>
              <a:spcAft>
                <a:spcPts val="1200"/>
              </a:spcAft>
            </a:pPr>
            <a:r>
              <a:rPr lang="en-US" dirty="0" smtClean="0"/>
              <a:t>As gas-fired </a:t>
            </a:r>
            <a:r>
              <a:rPr lang="en-US" dirty="0"/>
              <a:t>electric generation remains the </a:t>
            </a:r>
            <a:r>
              <a:rPr lang="en-US" dirty="0">
                <a:solidFill>
                  <a:srgbClr val="0070C0"/>
                </a:solidFill>
              </a:rPr>
              <a:t>marginal source of electricity supply </a:t>
            </a:r>
            <a:r>
              <a:rPr lang="en-US" dirty="0"/>
              <a:t>in most hours of the </a:t>
            </a:r>
            <a:r>
              <a:rPr lang="en-US" dirty="0" smtClean="0"/>
              <a:t>year, prices for natural gas continue to be the </a:t>
            </a:r>
            <a:r>
              <a:rPr lang="en-US" dirty="0" smtClean="0">
                <a:solidFill>
                  <a:srgbClr val="FF0000"/>
                </a:solidFill>
              </a:rPr>
              <a:t>primary driver </a:t>
            </a:r>
            <a:r>
              <a:rPr lang="en-US" dirty="0" smtClean="0"/>
              <a:t>of electricity prices in wholesale electricity supply markets. </a:t>
            </a:r>
            <a:endParaRPr lang="en-US" dirty="0"/>
          </a:p>
        </p:txBody>
      </p:sp>
      <p:sp>
        <p:nvSpPr>
          <p:cNvPr id="4" name="Slide Number Placeholder 3"/>
          <p:cNvSpPr>
            <a:spLocks noGrp="1"/>
          </p:cNvSpPr>
          <p:nvPr>
            <p:ph type="sldNum" sz="quarter" idx="12"/>
          </p:nvPr>
        </p:nvSpPr>
        <p:spPr/>
        <p:txBody>
          <a:bodyPr/>
          <a:lstStyle/>
          <a:p>
            <a:fld id="{3D141511-ACE6-4326-AFD5-FF3CFC6D201E}" type="slidenum">
              <a:rPr lang="en-US" smtClean="0"/>
              <a:t>3</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296704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89" y="1600200"/>
            <a:ext cx="8229600" cy="1143000"/>
          </a:xfrm>
        </p:spPr>
        <p:txBody>
          <a:bodyPr/>
          <a:lstStyle/>
          <a:p>
            <a:r>
              <a:rPr lang="en-US" b="1" i="1" dirty="0"/>
              <a:t>QUESTIONS ??</a:t>
            </a:r>
            <a:endParaRPr lang="en-US" dirty="0"/>
          </a:p>
        </p:txBody>
      </p:sp>
      <p:sp>
        <p:nvSpPr>
          <p:cNvPr id="4" name="Date Placeholder 3"/>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D141511-ACE6-4326-AFD5-FF3CFC6D201E}" type="slidenum">
              <a:rPr lang="en-US" smtClean="0"/>
              <a:t>30</a:t>
            </a:fld>
            <a:endParaRPr lang="en-US"/>
          </a:p>
        </p:txBody>
      </p:sp>
    </p:spTree>
    <p:extLst>
      <p:ext uri="{BB962C8B-B14F-4D97-AF65-F5344CB8AC3E}">
        <p14:creationId xmlns:p14="http://schemas.microsoft.com/office/powerpoint/2010/main" val="2562884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Further Questions?</a:t>
            </a:r>
            <a:endParaRPr lang="en-US" b="1" dirty="0"/>
          </a:p>
        </p:txBody>
      </p:sp>
      <p:sp>
        <p:nvSpPr>
          <p:cNvPr id="3" name="Content Placeholder 2"/>
          <p:cNvSpPr>
            <a:spLocks noGrp="1"/>
          </p:cNvSpPr>
          <p:nvPr>
            <p:ph idx="1"/>
          </p:nvPr>
        </p:nvSpPr>
        <p:spPr>
          <a:xfrm>
            <a:off x="457200" y="1417638"/>
            <a:ext cx="8229600" cy="4525963"/>
          </a:xfrm>
        </p:spPr>
        <p:txBody>
          <a:bodyPr>
            <a:normAutofit fontScale="92500"/>
          </a:bodyPr>
          <a:lstStyle/>
          <a:p>
            <a:pPr>
              <a:spcBef>
                <a:spcPts val="0"/>
              </a:spcBef>
              <a:spcAft>
                <a:spcPts val="1200"/>
              </a:spcAft>
            </a:pPr>
            <a:r>
              <a:rPr lang="en-US" dirty="0" smtClean="0"/>
              <a:t>If you have any further questions with respect to this presentation or your energy contracting options, please feel free to contract either: </a:t>
            </a:r>
          </a:p>
          <a:p>
            <a:pPr lvl="1">
              <a:spcBef>
                <a:spcPts val="1200"/>
              </a:spcBef>
            </a:pPr>
            <a:r>
              <a:rPr lang="en-US" dirty="0" smtClean="0">
                <a:solidFill>
                  <a:srgbClr val="FF0000"/>
                </a:solidFill>
              </a:rPr>
              <a:t>Bruce R. Oliver </a:t>
            </a:r>
          </a:p>
          <a:p>
            <a:pPr lvl="2">
              <a:buFont typeface="Wingdings" panose="05000000000000000000" pitchFamily="2" charset="2"/>
              <a:buChar char="Ø"/>
            </a:pPr>
            <a:r>
              <a:rPr lang="en-US" dirty="0" smtClean="0"/>
              <a:t>(703)569-6480 </a:t>
            </a:r>
          </a:p>
          <a:p>
            <a:pPr lvl="2">
              <a:spcAft>
                <a:spcPts val="1200"/>
              </a:spcAft>
              <a:buFont typeface="Wingdings" panose="05000000000000000000" pitchFamily="2" charset="2"/>
              <a:buChar char="Ø"/>
            </a:pPr>
            <a:r>
              <a:rPr lang="en-US" dirty="0" smtClean="0">
                <a:hlinkClick r:id="rId2"/>
              </a:rPr>
              <a:t>revilohill@verizon.net</a:t>
            </a:r>
            <a:r>
              <a:rPr lang="en-US" dirty="0" smtClean="0"/>
              <a:t> </a:t>
            </a:r>
          </a:p>
          <a:p>
            <a:pPr lvl="1">
              <a:spcBef>
                <a:spcPts val="1200"/>
              </a:spcBef>
            </a:pPr>
            <a:r>
              <a:rPr lang="en-US" dirty="0" smtClean="0">
                <a:solidFill>
                  <a:srgbClr val="FF0000"/>
                </a:solidFill>
              </a:rPr>
              <a:t>Kevin D. Carey</a:t>
            </a:r>
            <a:endParaRPr lang="en-US" dirty="0">
              <a:solidFill>
                <a:srgbClr val="FF0000"/>
              </a:solidFill>
            </a:endParaRPr>
          </a:p>
          <a:p>
            <a:pPr lvl="2">
              <a:buFont typeface="Wingdings" panose="05000000000000000000" pitchFamily="2" charset="2"/>
              <a:buChar char="Ø"/>
            </a:pPr>
            <a:r>
              <a:rPr lang="en-US" dirty="0" smtClean="0"/>
              <a:t>(202)296-3390 Ext. 767 </a:t>
            </a:r>
            <a:endParaRPr lang="en-US" dirty="0"/>
          </a:p>
          <a:p>
            <a:pPr lvl="2">
              <a:buFont typeface="Wingdings" panose="05000000000000000000" pitchFamily="2" charset="2"/>
              <a:buChar char="Ø"/>
            </a:pPr>
            <a:r>
              <a:rPr lang="en-US" dirty="0" smtClean="0">
                <a:hlinkClick r:id="rId3"/>
              </a:rPr>
              <a:t>kcarey@aoba-metro.org</a:t>
            </a:r>
            <a:r>
              <a:rPr lang="en-US" dirty="0" smtClean="0"/>
              <a:t>  </a:t>
            </a:r>
            <a:endParaRPr lang="en-US" dirty="0"/>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3D141511-ACE6-4326-AFD5-FF3CFC6D201E}" type="slidenum">
              <a:rPr lang="en-US" smtClean="0"/>
              <a:t>31</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3085050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150"/>
            <a:ext cx="8229600" cy="1143000"/>
          </a:xfrm>
        </p:spPr>
        <p:txBody>
          <a:bodyPr/>
          <a:lstStyle/>
          <a:p>
            <a:r>
              <a:rPr lang="en-US" b="1" dirty="0"/>
              <a:t>Appendix A</a:t>
            </a:r>
            <a:endParaRPr lang="en-US" dirty="0"/>
          </a:p>
        </p:txBody>
      </p:sp>
      <p:sp>
        <p:nvSpPr>
          <p:cNvPr id="3" name="Content Placeholder 2"/>
          <p:cNvSpPr>
            <a:spLocks noGrp="1"/>
          </p:cNvSpPr>
          <p:nvPr>
            <p:ph idx="1"/>
          </p:nvPr>
        </p:nvSpPr>
        <p:spPr>
          <a:xfrm>
            <a:off x="457200" y="2133600"/>
            <a:ext cx="8229600" cy="3352800"/>
          </a:xfrm>
        </p:spPr>
        <p:txBody>
          <a:bodyPr/>
          <a:lstStyle/>
          <a:p>
            <a:pPr marL="0" indent="0" algn="ctr">
              <a:buNone/>
            </a:pPr>
            <a:r>
              <a:rPr lang="en-US" b="1" dirty="0">
                <a:solidFill>
                  <a:srgbClr val="FF0000"/>
                </a:solidFill>
              </a:rPr>
              <a:t>Examples of Non-Price Risks</a:t>
            </a:r>
          </a:p>
          <a:p>
            <a:pPr marL="0" indent="0" algn="ctr">
              <a:buNone/>
            </a:pPr>
            <a:r>
              <a:rPr lang="en-US" b="1" dirty="0"/>
              <a:t>In Energy Contract Language</a:t>
            </a:r>
            <a:endParaRPr lang="en-US" b="1" dirty="0"/>
          </a:p>
        </p:txBody>
      </p:sp>
      <p:sp>
        <p:nvSpPr>
          <p:cNvPr id="4" name="Date Placeholder 3"/>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D141511-ACE6-4326-AFD5-FF3CFC6D201E}" type="slidenum">
              <a:rPr lang="en-US" smtClean="0"/>
              <a:t>32</a:t>
            </a:fld>
            <a:endParaRPr lang="en-US"/>
          </a:p>
        </p:txBody>
      </p:sp>
    </p:spTree>
    <p:extLst>
      <p:ext uri="{BB962C8B-B14F-4D97-AF65-F5344CB8AC3E}">
        <p14:creationId xmlns:p14="http://schemas.microsoft.com/office/powerpoint/2010/main" val="2050547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70C0"/>
                </a:solidFill>
              </a:rPr>
              <a:t>Understanding Non-Price Factors:</a:t>
            </a:r>
            <a:br>
              <a:rPr lang="en-US" sz="4000" b="1" dirty="0" smtClean="0">
                <a:solidFill>
                  <a:srgbClr val="0070C0"/>
                </a:solidFill>
              </a:rPr>
            </a:br>
            <a:r>
              <a:rPr lang="en-US" sz="4000" b="1" dirty="0" smtClean="0">
                <a:solidFill>
                  <a:srgbClr val="0070C0"/>
                </a:solidFill>
              </a:rPr>
              <a:t>Contractual Base kWh</a:t>
            </a:r>
            <a:endParaRPr lang="en-US" sz="4000" b="1" dirty="0">
              <a:solidFill>
                <a:srgbClr val="0070C0"/>
              </a:solidFill>
            </a:endParaRPr>
          </a:p>
        </p:txBody>
      </p:sp>
      <p:sp>
        <p:nvSpPr>
          <p:cNvPr id="3" name="Content Placeholder 2"/>
          <p:cNvSpPr>
            <a:spLocks noGrp="1"/>
          </p:cNvSpPr>
          <p:nvPr>
            <p:ph idx="1"/>
          </p:nvPr>
        </p:nvSpPr>
        <p:spPr>
          <a:xfrm>
            <a:off x="685800" y="1524000"/>
            <a:ext cx="7696200" cy="4953000"/>
          </a:xfrm>
        </p:spPr>
        <p:txBody>
          <a:bodyPr>
            <a:normAutofit fontScale="62500" lnSpcReduction="20000"/>
          </a:bodyPr>
          <a:lstStyle/>
          <a:p>
            <a:pPr algn="just">
              <a:spcBef>
                <a:spcPts val="0"/>
              </a:spcBef>
              <a:spcAft>
                <a:spcPts val="1200"/>
              </a:spcAft>
            </a:pPr>
            <a:r>
              <a:rPr lang="en-US" dirty="0" smtClean="0"/>
              <a:t>All suppliers make assessments of </a:t>
            </a:r>
            <a:r>
              <a:rPr lang="en-US" dirty="0"/>
              <a:t>a customer’s </a:t>
            </a:r>
            <a:r>
              <a:rPr lang="en-US" dirty="0" smtClean="0"/>
              <a:t>kWh and kW requirements of load when preparing their bids.  </a:t>
            </a:r>
          </a:p>
          <a:p>
            <a:pPr algn="just">
              <a:spcBef>
                <a:spcPts val="0"/>
              </a:spcBef>
              <a:spcAft>
                <a:spcPts val="1200"/>
              </a:spcAft>
            </a:pPr>
            <a:r>
              <a:rPr lang="en-US" b="1" dirty="0" smtClean="0"/>
              <a:t>Supplier’s estimates </a:t>
            </a:r>
            <a:r>
              <a:rPr lang="en-US" dirty="0" smtClean="0"/>
              <a:t>of customer’s </a:t>
            </a:r>
            <a:r>
              <a:rPr lang="en-US" b="1" dirty="0" smtClean="0"/>
              <a:t>base kWh</a:t>
            </a:r>
            <a:r>
              <a:rPr lang="en-US" dirty="0" smtClean="0"/>
              <a:t> requirements </a:t>
            </a:r>
            <a:r>
              <a:rPr lang="en-US" b="1" dirty="0" smtClean="0"/>
              <a:t>can differ noticeably</a:t>
            </a:r>
            <a:r>
              <a:rPr lang="en-US" dirty="0" smtClean="0"/>
              <a:t>.  </a:t>
            </a:r>
          </a:p>
          <a:p>
            <a:pPr algn="just">
              <a:spcBef>
                <a:spcPts val="0"/>
              </a:spcBef>
              <a:spcAft>
                <a:spcPts val="1200"/>
              </a:spcAft>
            </a:pPr>
            <a:r>
              <a:rPr lang="en-US" dirty="0" smtClean="0"/>
              <a:t>Some suppliers use estimated kWh and kW requirements (based either on historic data or projected requirements) only as a guide in pricing and usage estimates have no impact on a customer’s purchase obligations.</a:t>
            </a:r>
          </a:p>
          <a:p>
            <a:pPr algn="just">
              <a:spcBef>
                <a:spcPts val="0"/>
              </a:spcBef>
              <a:spcAft>
                <a:spcPts val="1200"/>
              </a:spcAft>
            </a:pPr>
            <a:r>
              <a:rPr lang="en-US" dirty="0" smtClean="0"/>
              <a:t>Other supplies may require the customer to commit to purchasing at least minimum levels of commodity purchases and/or penalize the customer for use in excess of a contractual limit.  </a:t>
            </a:r>
          </a:p>
          <a:p>
            <a:pPr lvl="1" algn="just">
              <a:spcBef>
                <a:spcPts val="0"/>
              </a:spcBef>
              <a:spcAft>
                <a:spcPts val="1200"/>
              </a:spcAft>
            </a:pPr>
            <a:r>
              <a:rPr lang="en-US" dirty="0" smtClean="0"/>
              <a:t>Such provisions often require the customer’s actual use to remain within </a:t>
            </a:r>
            <a:r>
              <a:rPr lang="en-US" b="1" dirty="0" smtClean="0"/>
              <a:t>+/- a fixed percentage </a:t>
            </a:r>
            <a:r>
              <a:rPr lang="en-US" dirty="0" smtClean="0"/>
              <a:t>of the historic or projected kWh use.  </a:t>
            </a:r>
          </a:p>
          <a:p>
            <a:pPr algn="just">
              <a:spcBef>
                <a:spcPts val="0"/>
              </a:spcBef>
              <a:spcAft>
                <a:spcPts val="1200"/>
              </a:spcAft>
            </a:pPr>
            <a:r>
              <a:rPr lang="en-US" dirty="0" smtClean="0"/>
              <a:t>Where upper and/or lower bounds on actual usage are established, the customer must be particularly sensitive to the factors that can be expected to cause increases or decreases in kWh use.   </a:t>
            </a:r>
          </a:p>
        </p:txBody>
      </p:sp>
      <p:sp>
        <p:nvSpPr>
          <p:cNvPr id="4" name="Slide Number Placeholder 3"/>
          <p:cNvSpPr>
            <a:spLocks noGrp="1"/>
          </p:cNvSpPr>
          <p:nvPr>
            <p:ph type="sldNum" sz="quarter" idx="12"/>
          </p:nvPr>
        </p:nvSpPr>
        <p:spPr/>
        <p:txBody>
          <a:bodyPr/>
          <a:lstStyle/>
          <a:p>
            <a:fld id="{3D141511-ACE6-4326-AFD5-FF3CFC6D201E}" type="slidenum">
              <a:rPr lang="en-US" smtClean="0"/>
              <a:t>33</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1279748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dirty="0" smtClean="0">
                <a:solidFill>
                  <a:srgbClr val="0070C0"/>
                </a:solidFill>
              </a:rPr>
              <a:t>Past Electricity Use is </a:t>
            </a:r>
            <a:r>
              <a:rPr lang="en-US" b="1" dirty="0" smtClean="0">
                <a:solidFill>
                  <a:srgbClr val="FF0000"/>
                </a:solidFill>
              </a:rPr>
              <a:t>NOT</a:t>
            </a:r>
            <a:r>
              <a:rPr lang="en-US" b="1" dirty="0" smtClean="0">
                <a:solidFill>
                  <a:srgbClr val="0070C0"/>
                </a:solidFill>
              </a:rPr>
              <a:t> Necessarily Indicative of Future Requirements</a:t>
            </a:r>
            <a:endParaRPr lang="en-US" b="1" dirty="0">
              <a:solidFill>
                <a:srgbClr val="0070C0"/>
              </a:solidFill>
            </a:endParaRPr>
          </a:p>
        </p:txBody>
      </p:sp>
      <p:sp>
        <p:nvSpPr>
          <p:cNvPr id="3" name="Content Placeholder 2"/>
          <p:cNvSpPr>
            <a:spLocks noGrp="1"/>
          </p:cNvSpPr>
          <p:nvPr>
            <p:ph idx="1"/>
          </p:nvPr>
        </p:nvSpPr>
        <p:spPr>
          <a:xfrm>
            <a:off x="457200" y="1524001"/>
            <a:ext cx="8229600" cy="4952999"/>
          </a:xfrm>
        </p:spPr>
        <p:txBody>
          <a:bodyPr>
            <a:normAutofit fontScale="62500" lnSpcReduction="20000"/>
          </a:bodyPr>
          <a:lstStyle/>
          <a:p>
            <a:pPr>
              <a:spcBef>
                <a:spcPts val="0"/>
              </a:spcBef>
              <a:spcAft>
                <a:spcPts val="1200"/>
              </a:spcAft>
            </a:pPr>
            <a:r>
              <a:rPr lang="en-US" dirty="0" smtClean="0"/>
              <a:t>Where a contractual level of base use is to be established in a contract, the customer must understand how the Base kWh use estimate has been developed. </a:t>
            </a:r>
          </a:p>
          <a:p>
            <a:pPr lvl="1">
              <a:spcBef>
                <a:spcPts val="0"/>
              </a:spcBef>
              <a:spcAft>
                <a:spcPts val="600"/>
              </a:spcAft>
            </a:pPr>
            <a:r>
              <a:rPr lang="en-US" dirty="0"/>
              <a:t>Historic kWh use is not necessarily indicative of future requirements.  </a:t>
            </a:r>
          </a:p>
          <a:p>
            <a:pPr lvl="1">
              <a:spcBef>
                <a:spcPts val="0"/>
              </a:spcBef>
              <a:spcAft>
                <a:spcPts val="1200"/>
              </a:spcAft>
            </a:pPr>
            <a:r>
              <a:rPr lang="en-US" b="1" dirty="0" smtClean="0"/>
              <a:t>Base kWh</a:t>
            </a:r>
            <a:r>
              <a:rPr lang="en-US" dirty="0" smtClean="0"/>
              <a:t> premised on historic data may not be appropriate when contracting for a multi-year period.  </a:t>
            </a:r>
          </a:p>
          <a:p>
            <a:pPr>
              <a:spcBef>
                <a:spcPts val="0"/>
              </a:spcBef>
              <a:spcAft>
                <a:spcPts val="1200"/>
              </a:spcAft>
            </a:pPr>
            <a:r>
              <a:rPr lang="en-US" dirty="0" smtClean="0"/>
              <a:t>With legislated requirements to reduce Greenhouse Gas (GHG) emissions, building owners can expect to face continuing pressure to improve energy efficiency and reduce kWh consumption </a:t>
            </a:r>
            <a:r>
              <a:rPr lang="en-US" i="1" dirty="0" smtClean="0">
                <a:solidFill>
                  <a:srgbClr val="C00000"/>
                </a:solidFill>
              </a:rPr>
              <a:t>(e.g., District of Columbia and Montgomery County Building Energy Performance Standards)</a:t>
            </a:r>
            <a:r>
              <a:rPr lang="en-US" dirty="0" smtClean="0"/>
              <a:t>.  </a:t>
            </a:r>
          </a:p>
          <a:p>
            <a:r>
              <a:rPr lang="en-US" dirty="0" smtClean="0"/>
              <a:t>Other factors that may bias </a:t>
            </a:r>
            <a:r>
              <a:rPr lang="en-US" b="1" dirty="0"/>
              <a:t>Base kWh Use </a:t>
            </a:r>
            <a:r>
              <a:rPr lang="en-US" dirty="0" smtClean="0"/>
              <a:t>include: </a:t>
            </a:r>
          </a:p>
          <a:p>
            <a:pPr lvl="1"/>
            <a:r>
              <a:rPr lang="en-US" dirty="0" smtClean="0"/>
              <a:t>Weather (i.e., Heating and Cooling Degree Days) </a:t>
            </a:r>
          </a:p>
          <a:p>
            <a:pPr lvl="1"/>
            <a:r>
              <a:rPr lang="en-US" dirty="0" smtClean="0"/>
              <a:t>Pandemic related restrictions on business activities</a:t>
            </a:r>
          </a:p>
          <a:p>
            <a:pPr lvl="1"/>
            <a:r>
              <a:rPr lang="en-US" dirty="0" smtClean="0"/>
              <a:t>Planned renovations or expansions of facilities</a:t>
            </a:r>
          </a:p>
          <a:p>
            <a:pPr lvl="1"/>
            <a:r>
              <a:rPr lang="en-US" dirty="0" smtClean="0"/>
              <a:t>Changes in energy use technologies </a:t>
            </a:r>
          </a:p>
          <a:p>
            <a:pPr lvl="1"/>
            <a:r>
              <a:rPr lang="en-US" dirty="0" smtClean="0"/>
              <a:t>Work from home policies – governmental and private</a:t>
            </a:r>
          </a:p>
          <a:p>
            <a:pPr lvl="1"/>
            <a:r>
              <a:rPr lang="en-US" dirty="0" smtClean="0"/>
              <a:t>Changes in the composition of building tenants </a:t>
            </a:r>
            <a:endParaRPr lang="en-US" dirty="0"/>
          </a:p>
        </p:txBody>
      </p:sp>
      <p:sp>
        <p:nvSpPr>
          <p:cNvPr id="4" name="Slide Number Placeholder 3"/>
          <p:cNvSpPr>
            <a:spLocks noGrp="1"/>
          </p:cNvSpPr>
          <p:nvPr>
            <p:ph type="sldNum" sz="quarter" idx="12"/>
          </p:nvPr>
        </p:nvSpPr>
        <p:spPr/>
        <p:txBody>
          <a:bodyPr/>
          <a:lstStyle/>
          <a:p>
            <a:fld id="{3D141511-ACE6-4326-AFD5-FF3CFC6D201E}" type="slidenum">
              <a:rPr lang="en-US" smtClean="0"/>
              <a:t>34</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2033124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b="1" dirty="0" smtClean="0">
                <a:solidFill>
                  <a:srgbClr val="0070C0"/>
                </a:solidFill>
              </a:rPr>
              <a:t>Importance of Delivery Point</a:t>
            </a:r>
            <a:endParaRPr lang="en-US" sz="4000" b="1" dirty="0">
              <a:solidFill>
                <a:srgbClr val="0070C0"/>
              </a:solidFill>
            </a:endParaRPr>
          </a:p>
        </p:txBody>
      </p:sp>
      <p:sp>
        <p:nvSpPr>
          <p:cNvPr id="3" name="Content Placeholder 2"/>
          <p:cNvSpPr>
            <a:spLocks noGrp="1"/>
          </p:cNvSpPr>
          <p:nvPr>
            <p:ph idx="1"/>
          </p:nvPr>
        </p:nvSpPr>
        <p:spPr>
          <a:xfrm>
            <a:off x="533400" y="1417638"/>
            <a:ext cx="8229600" cy="5059362"/>
          </a:xfrm>
        </p:spPr>
        <p:txBody>
          <a:bodyPr>
            <a:normAutofit fontScale="92500" lnSpcReduction="20000"/>
          </a:bodyPr>
          <a:lstStyle/>
          <a:p>
            <a:pPr algn="just">
              <a:spcBef>
                <a:spcPts val="0"/>
              </a:spcBef>
              <a:spcAft>
                <a:spcPts val="1200"/>
              </a:spcAft>
            </a:pPr>
            <a:r>
              <a:rPr lang="en-US" sz="2400" dirty="0" smtClean="0"/>
              <a:t>Suppliers do not necessarily use the same definition of the “</a:t>
            </a:r>
            <a:r>
              <a:rPr lang="en-US" sz="2400" b="1" i="1" dirty="0" smtClean="0">
                <a:solidFill>
                  <a:srgbClr val="FF0000"/>
                </a:solidFill>
              </a:rPr>
              <a:t>delivery point</a:t>
            </a:r>
            <a:r>
              <a:rPr lang="en-US" sz="2400" dirty="0" smtClean="0"/>
              <a:t>” for generation supply services.  </a:t>
            </a:r>
          </a:p>
          <a:p>
            <a:pPr algn="just">
              <a:spcBef>
                <a:spcPts val="0"/>
              </a:spcBef>
              <a:spcAft>
                <a:spcPts val="1200"/>
              </a:spcAft>
            </a:pPr>
            <a:r>
              <a:rPr lang="en-US" sz="2400" dirty="0" smtClean="0"/>
              <a:t>Prices in AOBA Alliance contracts are based on delivery to the </a:t>
            </a:r>
            <a:r>
              <a:rPr lang="en-US" sz="2400" b="1" dirty="0" smtClean="0">
                <a:solidFill>
                  <a:srgbClr val="00B050"/>
                </a:solidFill>
              </a:rPr>
              <a:t>customer’s premises </a:t>
            </a:r>
            <a:r>
              <a:rPr lang="en-US" sz="2400" dirty="0" smtClean="0"/>
              <a:t>and prices quoted by CNE </a:t>
            </a:r>
            <a:r>
              <a:rPr lang="en-US" sz="2400" b="1" dirty="0" smtClean="0">
                <a:solidFill>
                  <a:srgbClr val="0070C0"/>
                </a:solidFill>
              </a:rPr>
              <a:t>include</a:t>
            </a:r>
            <a:r>
              <a:rPr lang="en-US" sz="2400" dirty="0" smtClean="0"/>
              <a:t> an allowance for </a:t>
            </a:r>
            <a:r>
              <a:rPr lang="en-US" sz="2400" b="1" dirty="0" smtClean="0"/>
              <a:t>Distribution System </a:t>
            </a:r>
            <a:r>
              <a:rPr lang="en-US" sz="2400" dirty="0" smtClean="0"/>
              <a:t>energy losses. </a:t>
            </a:r>
          </a:p>
          <a:p>
            <a:pPr algn="just">
              <a:spcBef>
                <a:spcPts val="0"/>
              </a:spcBef>
              <a:spcAft>
                <a:spcPts val="1200"/>
              </a:spcAft>
            </a:pPr>
            <a:r>
              <a:rPr lang="en-US" sz="2400" dirty="0" smtClean="0"/>
              <a:t>Many other suppliers offer pricing that is based on </a:t>
            </a:r>
            <a:r>
              <a:rPr lang="en-US" sz="2400" b="1" dirty="0" smtClean="0">
                <a:solidFill>
                  <a:srgbClr val="FF0000"/>
                </a:solidFill>
              </a:rPr>
              <a:t>delivery to the utility </a:t>
            </a:r>
            <a:r>
              <a:rPr lang="en-US" sz="2000" dirty="0" smtClean="0"/>
              <a:t>(</a:t>
            </a:r>
            <a:r>
              <a:rPr lang="en-US" sz="2000" b="1" i="1" dirty="0" smtClean="0"/>
              <a:t>i.e., at the point of interconnection between the utility and the PJM transmission system</a:t>
            </a:r>
            <a:r>
              <a:rPr lang="en-US" sz="2000" dirty="0" smtClean="0"/>
              <a:t>)</a:t>
            </a:r>
            <a:r>
              <a:rPr lang="en-US" sz="2400" dirty="0" smtClean="0"/>
              <a:t>.  Such pricing </a:t>
            </a:r>
            <a:r>
              <a:rPr lang="en-US" sz="2400" b="1" u="sng" dirty="0" smtClean="0">
                <a:solidFill>
                  <a:srgbClr val="FF0000"/>
                </a:solidFill>
              </a:rPr>
              <a:t>does NOT include </a:t>
            </a:r>
            <a:r>
              <a:rPr lang="en-US" sz="2400" dirty="0" smtClean="0"/>
              <a:t>costs associated with Distribution System energy losses.</a:t>
            </a:r>
          </a:p>
          <a:p>
            <a:pPr algn="just">
              <a:spcBef>
                <a:spcPts val="0"/>
              </a:spcBef>
              <a:spcAft>
                <a:spcPts val="1200"/>
              </a:spcAft>
            </a:pPr>
            <a:r>
              <a:rPr lang="en-US" sz="2400" dirty="0" smtClean="0"/>
              <a:t>Distribution Losses typically </a:t>
            </a:r>
            <a:r>
              <a:rPr lang="en-US" sz="2400" b="1" dirty="0" smtClean="0">
                <a:solidFill>
                  <a:srgbClr val="FF0000"/>
                </a:solidFill>
              </a:rPr>
              <a:t>add about 5% </a:t>
            </a:r>
            <a:r>
              <a:rPr lang="en-US" sz="2400" dirty="0" smtClean="0"/>
              <a:t>to usage recorded at the customer’s meter.  </a:t>
            </a:r>
          </a:p>
          <a:p>
            <a:pPr algn="just">
              <a:spcBef>
                <a:spcPts val="0"/>
              </a:spcBef>
              <a:spcAft>
                <a:spcPts val="1200"/>
              </a:spcAft>
            </a:pPr>
            <a:r>
              <a:rPr lang="en-US" sz="2400" dirty="0" smtClean="0"/>
              <a:t>Since building managers generally track and budget usage as  metered at the building (i.e., at the customer’s premises), </a:t>
            </a:r>
            <a:r>
              <a:rPr lang="en-US" sz="2400" b="1" i="1" dirty="0" smtClean="0">
                <a:solidFill>
                  <a:srgbClr val="FF0000"/>
                </a:solidFill>
              </a:rPr>
              <a:t>prices based on delivery to the utility add unnecessary complexity </a:t>
            </a:r>
            <a:r>
              <a:rPr lang="en-US" sz="2400" b="1" i="1" dirty="0" smtClean="0"/>
              <a:t>to the customer’s budgeting processes</a:t>
            </a:r>
            <a:r>
              <a:rPr lang="en-US" sz="2400" dirty="0" smtClean="0"/>
              <a:t>. </a:t>
            </a:r>
          </a:p>
        </p:txBody>
      </p:sp>
      <p:sp>
        <p:nvSpPr>
          <p:cNvPr id="4" name="Slide Number Placeholder 3"/>
          <p:cNvSpPr>
            <a:spLocks noGrp="1"/>
          </p:cNvSpPr>
          <p:nvPr>
            <p:ph type="sldNum" sz="quarter" idx="12"/>
          </p:nvPr>
        </p:nvSpPr>
        <p:spPr/>
        <p:txBody>
          <a:bodyPr/>
          <a:lstStyle/>
          <a:p>
            <a:fld id="{3D141511-ACE6-4326-AFD5-FF3CFC6D201E}" type="slidenum">
              <a:rPr lang="en-US" smtClean="0"/>
              <a:t>35</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1786490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Sale of Property Provisions</a:t>
            </a:r>
            <a:endParaRPr lang="en-US" b="1" dirty="0">
              <a:solidFill>
                <a:srgbClr val="0070C0"/>
              </a:solidFill>
            </a:endParaRPr>
          </a:p>
        </p:txBody>
      </p:sp>
      <p:sp>
        <p:nvSpPr>
          <p:cNvPr id="3" name="Content Placeholder 2"/>
          <p:cNvSpPr>
            <a:spLocks noGrp="1"/>
          </p:cNvSpPr>
          <p:nvPr>
            <p:ph idx="1"/>
          </p:nvPr>
        </p:nvSpPr>
        <p:spPr>
          <a:xfrm>
            <a:off x="533400" y="1417638"/>
            <a:ext cx="8153400" cy="4830762"/>
          </a:xfrm>
        </p:spPr>
        <p:txBody>
          <a:bodyPr>
            <a:normAutofit fontScale="85000" lnSpcReduction="20000"/>
          </a:bodyPr>
          <a:lstStyle/>
          <a:p>
            <a:pPr>
              <a:spcBef>
                <a:spcPts val="0"/>
              </a:spcBef>
              <a:spcAft>
                <a:spcPts val="1200"/>
              </a:spcAft>
            </a:pPr>
            <a:r>
              <a:rPr lang="en-US" sz="2400" dirty="0" smtClean="0"/>
              <a:t>As an advocate for Commercial building owners and managers, the AOBA Alliance recognized early in its existence the importance of including </a:t>
            </a:r>
            <a:r>
              <a:rPr lang="en-US" sz="2400" b="1" dirty="0" smtClean="0">
                <a:solidFill>
                  <a:srgbClr val="FF0000"/>
                </a:solidFill>
              </a:rPr>
              <a:t>Sale of Property</a:t>
            </a:r>
            <a:r>
              <a:rPr lang="en-US" sz="2400" dirty="0" smtClean="0">
                <a:solidFill>
                  <a:srgbClr val="FF0000"/>
                </a:solidFill>
              </a:rPr>
              <a:t> </a:t>
            </a:r>
            <a:r>
              <a:rPr lang="en-US" sz="2400" dirty="0" smtClean="0"/>
              <a:t>provisions in contracts for its participants.  </a:t>
            </a:r>
          </a:p>
          <a:p>
            <a:pPr>
              <a:spcBef>
                <a:spcPts val="0"/>
              </a:spcBef>
              <a:spcAft>
                <a:spcPts val="1200"/>
              </a:spcAft>
            </a:pPr>
            <a:r>
              <a:rPr lang="en-US" sz="2400" dirty="0" smtClean="0"/>
              <a:t>The </a:t>
            </a:r>
            <a:r>
              <a:rPr lang="en-US" sz="2400" b="1" dirty="0" smtClean="0"/>
              <a:t>Sale of Property </a:t>
            </a:r>
            <a:r>
              <a:rPr lang="en-US" sz="2400" dirty="0" smtClean="0"/>
              <a:t>provisions in AOBA Alliance contracts allow a customer to remove one or more accounts from its energy supply contract when a property is sold without penalty.  </a:t>
            </a:r>
          </a:p>
          <a:p>
            <a:pPr>
              <a:spcBef>
                <a:spcPts val="0"/>
              </a:spcBef>
              <a:spcAft>
                <a:spcPts val="1200"/>
              </a:spcAft>
            </a:pPr>
            <a:r>
              <a:rPr lang="en-US" sz="2400" dirty="0" smtClean="0"/>
              <a:t>In a market currently characterized by higher near-term prices than longer-term prices, negotiation of multi-year agreements can yield pricing advantages.   However, long-term energy purchase contracts commitments can be an impediment to the sale of a building. </a:t>
            </a:r>
            <a:endParaRPr lang="en-US" sz="2400" dirty="0"/>
          </a:p>
          <a:p>
            <a:pPr>
              <a:spcBef>
                <a:spcPts val="0"/>
              </a:spcBef>
              <a:spcAft>
                <a:spcPts val="1200"/>
              </a:spcAft>
            </a:pPr>
            <a:r>
              <a:rPr lang="en-US" sz="2400" dirty="0" smtClean="0"/>
              <a:t>The Sale of Property provisions in AOBA </a:t>
            </a:r>
            <a:r>
              <a:rPr lang="en-US" sz="2400" dirty="0"/>
              <a:t>Alliance </a:t>
            </a:r>
            <a:r>
              <a:rPr lang="en-US" sz="2400" dirty="0" smtClean="0"/>
              <a:t>contracts facilitate consideration of multi-year contracting options by Alliance participants to escape purchase commits in the event a property is sold.  </a:t>
            </a:r>
          </a:p>
          <a:p>
            <a:pPr>
              <a:spcBef>
                <a:spcPts val="0"/>
              </a:spcBef>
              <a:spcAft>
                <a:spcPts val="1200"/>
              </a:spcAft>
            </a:pPr>
            <a:r>
              <a:rPr lang="en-US" sz="2400" dirty="0" smtClean="0"/>
              <a:t>The AOBA Alliance has been able to negotiate such terms because of the size of the portfolio represented by its members and the strength of their credit standing.  </a:t>
            </a:r>
          </a:p>
        </p:txBody>
      </p:sp>
      <p:sp>
        <p:nvSpPr>
          <p:cNvPr id="4" name="Slide Number Placeholder 3"/>
          <p:cNvSpPr>
            <a:spLocks noGrp="1"/>
          </p:cNvSpPr>
          <p:nvPr>
            <p:ph type="sldNum" sz="quarter" idx="12"/>
          </p:nvPr>
        </p:nvSpPr>
        <p:spPr/>
        <p:txBody>
          <a:bodyPr/>
          <a:lstStyle/>
          <a:p>
            <a:fld id="{3D141511-ACE6-4326-AFD5-FF3CFC6D201E}" type="slidenum">
              <a:rPr lang="en-US" smtClean="0"/>
              <a:t>36</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116727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solidFill>
                  <a:srgbClr val="0070C0"/>
                </a:solidFill>
              </a:rPr>
              <a:t>Other Suppliers’ Sale of Property Provisions May Not Be Comparable</a:t>
            </a:r>
            <a:endParaRPr lang="en-US" b="1" dirty="0">
              <a:solidFill>
                <a:srgbClr val="0070C0"/>
              </a:solidFill>
            </a:endParaRPr>
          </a:p>
        </p:txBody>
      </p:sp>
      <p:sp>
        <p:nvSpPr>
          <p:cNvPr id="3" name="Content Placeholder 2"/>
          <p:cNvSpPr>
            <a:spLocks noGrp="1"/>
          </p:cNvSpPr>
          <p:nvPr>
            <p:ph idx="1"/>
          </p:nvPr>
        </p:nvSpPr>
        <p:spPr>
          <a:xfrm>
            <a:off x="457200" y="1828800"/>
            <a:ext cx="8229600" cy="4419600"/>
          </a:xfrm>
        </p:spPr>
        <p:txBody>
          <a:bodyPr>
            <a:normAutofit fontScale="70000" lnSpcReduction="20000"/>
          </a:bodyPr>
          <a:lstStyle/>
          <a:p>
            <a:pPr>
              <a:spcBef>
                <a:spcPts val="0"/>
              </a:spcBef>
              <a:spcAft>
                <a:spcPts val="1200"/>
              </a:spcAft>
            </a:pPr>
            <a:r>
              <a:rPr lang="en-US" b="1" dirty="0" smtClean="0">
                <a:solidFill>
                  <a:srgbClr val="00B050"/>
                </a:solidFill>
              </a:rPr>
              <a:t>AOBA Alliance Contracts </a:t>
            </a:r>
            <a:r>
              <a:rPr lang="en-US" dirty="0" smtClean="0"/>
              <a:t>provide for termination of service to an account without penalty with advance notice of the sale of a property. </a:t>
            </a:r>
          </a:p>
          <a:p>
            <a:pPr>
              <a:spcBef>
                <a:spcPts val="0"/>
              </a:spcBef>
              <a:spcAft>
                <a:spcPts val="1200"/>
              </a:spcAft>
            </a:pPr>
            <a:r>
              <a:rPr lang="en-US" b="1" dirty="0">
                <a:solidFill>
                  <a:srgbClr val="00B050"/>
                </a:solidFill>
              </a:rPr>
              <a:t>AOBA Alliance Contracts </a:t>
            </a:r>
            <a:r>
              <a:rPr lang="en-US" dirty="0" smtClean="0"/>
              <a:t>do not limit the number of accounts or amount of load for which the sale of property provision may be exercised.  </a:t>
            </a:r>
          </a:p>
          <a:p>
            <a:pPr>
              <a:spcBef>
                <a:spcPts val="0"/>
              </a:spcBef>
              <a:spcAft>
                <a:spcPts val="1200"/>
              </a:spcAft>
            </a:pPr>
            <a:r>
              <a:rPr lang="en-US" dirty="0" smtClean="0"/>
              <a:t>Other </a:t>
            </a:r>
            <a:r>
              <a:rPr lang="en-US" dirty="0"/>
              <a:t>suppliers </a:t>
            </a:r>
            <a:r>
              <a:rPr lang="en-US" dirty="0" smtClean="0"/>
              <a:t>will at </a:t>
            </a:r>
            <a:r>
              <a:rPr lang="en-US" dirty="0"/>
              <a:t>times </a:t>
            </a:r>
            <a:r>
              <a:rPr lang="en-US" dirty="0" smtClean="0"/>
              <a:t>offer </a:t>
            </a:r>
            <a:r>
              <a:rPr lang="en-US" dirty="0"/>
              <a:t>provisions that they claim are the equivalent to the Sale of Property provisions in AOBA Alliance contracts. </a:t>
            </a:r>
            <a:endParaRPr lang="en-US" dirty="0" smtClean="0"/>
          </a:p>
          <a:p>
            <a:pPr>
              <a:spcBef>
                <a:spcPts val="0"/>
              </a:spcBef>
              <a:spcAft>
                <a:spcPts val="1200"/>
              </a:spcAft>
            </a:pPr>
            <a:r>
              <a:rPr lang="en-US" b="1" dirty="0" smtClean="0"/>
              <a:t>However</a:t>
            </a:r>
            <a:r>
              <a:rPr lang="en-US" dirty="0"/>
              <a:t>, </a:t>
            </a:r>
            <a:r>
              <a:rPr lang="en-US" dirty="0" smtClean="0"/>
              <a:t>other suppliers’ non-standard efforts to replicate or simulate AOBA Alliance provisions often limit the amount of load and/or number of accounts for which service may be reduced or terminated without penalty (</a:t>
            </a:r>
            <a:r>
              <a:rPr lang="en-US" i="1" dirty="0" smtClean="0"/>
              <a:t>e.g., Buyer may not reduce total load by more than XX% from contracted Base Use</a:t>
            </a:r>
            <a:r>
              <a:rPr lang="en-US" dirty="0" smtClean="0"/>
              <a:t>). </a:t>
            </a:r>
          </a:p>
        </p:txBody>
      </p:sp>
      <p:sp>
        <p:nvSpPr>
          <p:cNvPr id="4" name="Slide Number Placeholder 3"/>
          <p:cNvSpPr>
            <a:spLocks noGrp="1"/>
          </p:cNvSpPr>
          <p:nvPr>
            <p:ph type="sldNum" sz="quarter" idx="12"/>
          </p:nvPr>
        </p:nvSpPr>
        <p:spPr/>
        <p:txBody>
          <a:bodyPr/>
          <a:lstStyle/>
          <a:p>
            <a:fld id="{3D141511-ACE6-4326-AFD5-FF3CFC6D201E}" type="slidenum">
              <a:rPr lang="en-US" smtClean="0"/>
              <a:t>37</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938601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4000" b="1" dirty="0" smtClean="0">
                <a:solidFill>
                  <a:srgbClr val="0070C0"/>
                </a:solidFill>
              </a:rPr>
              <a:t>Contract Language Differences</a:t>
            </a:r>
            <a:br>
              <a:rPr lang="en-US" sz="4000" b="1" dirty="0" smtClean="0">
                <a:solidFill>
                  <a:srgbClr val="0070C0"/>
                </a:solidFill>
              </a:rPr>
            </a:br>
            <a:r>
              <a:rPr lang="en-US" sz="2700" b="1" i="1" dirty="0" smtClean="0">
                <a:solidFill>
                  <a:srgbClr val="0070C0"/>
                </a:solidFill>
              </a:rPr>
              <a:t>Credit, Deposits and Payment Assurance</a:t>
            </a:r>
            <a:endParaRPr lang="en-US" sz="2700" b="1" i="1" dirty="0">
              <a:solidFill>
                <a:srgbClr val="0070C0"/>
              </a:solidFill>
            </a:endParaRPr>
          </a:p>
        </p:txBody>
      </p:sp>
      <p:sp>
        <p:nvSpPr>
          <p:cNvPr id="3" name="Content Placeholder 2"/>
          <p:cNvSpPr>
            <a:spLocks noGrp="1"/>
          </p:cNvSpPr>
          <p:nvPr>
            <p:ph idx="1"/>
          </p:nvPr>
        </p:nvSpPr>
        <p:spPr>
          <a:xfrm>
            <a:off x="457200" y="1471361"/>
            <a:ext cx="8229600" cy="4872957"/>
          </a:xfrm>
        </p:spPr>
        <p:txBody>
          <a:bodyPr>
            <a:normAutofit fontScale="62500" lnSpcReduction="20000"/>
          </a:bodyPr>
          <a:lstStyle/>
          <a:p>
            <a:pPr marL="0" indent="0">
              <a:buNone/>
            </a:pPr>
            <a:r>
              <a:rPr lang="en-US" sz="4200" b="1" dirty="0" smtClean="0"/>
              <a:t>AOBA </a:t>
            </a:r>
            <a:r>
              <a:rPr lang="en-US" sz="4200" b="1" dirty="0"/>
              <a:t>Alliance </a:t>
            </a:r>
            <a:r>
              <a:rPr lang="en-US" sz="4200" b="1" dirty="0" smtClean="0"/>
              <a:t>Contract: </a:t>
            </a:r>
          </a:p>
          <a:p>
            <a:pPr marL="0" indent="0">
              <a:buNone/>
            </a:pPr>
            <a:endParaRPr lang="en-US" sz="1900" b="1" dirty="0"/>
          </a:p>
          <a:p>
            <a:pPr lvl="0"/>
            <a:r>
              <a:rPr lang="en-US" sz="3400" b="1" u="sng" dirty="0" smtClean="0"/>
              <a:t>Credit </a:t>
            </a:r>
            <a:r>
              <a:rPr lang="en-US" sz="3400" b="1" u="sng" dirty="0"/>
              <a:t>Approval</a:t>
            </a:r>
            <a:r>
              <a:rPr lang="en-US" sz="3400" dirty="0"/>
              <a:t>	</a:t>
            </a:r>
          </a:p>
          <a:p>
            <a:pPr marL="0" lvl="0" indent="0">
              <a:buNone/>
            </a:pPr>
            <a:r>
              <a:rPr lang="en-US" sz="1900" dirty="0" smtClean="0"/>
              <a:t>	</a:t>
            </a:r>
          </a:p>
          <a:p>
            <a:pPr marL="0" lvl="0" indent="0" algn="just">
              <a:buNone/>
            </a:pPr>
            <a:r>
              <a:rPr lang="en-US" sz="3400" dirty="0" smtClean="0"/>
              <a:t>This </a:t>
            </a:r>
            <a:r>
              <a:rPr lang="en-US" sz="3400" dirty="0"/>
              <a:t>Agreement is subject to credit approval by CNE.  CNE has the right to request certain financial information it deems necessary in order to determine credit standing of the AOBA Alliance Participant.  If CNE determines that credit is inadequate or unacceptable </a:t>
            </a:r>
            <a:r>
              <a:rPr lang="en-US" sz="3400" b="1" dirty="0">
                <a:solidFill>
                  <a:srgbClr val="FF0000"/>
                </a:solidFill>
              </a:rPr>
              <a:t>at the time this Attachment is executed</a:t>
            </a:r>
            <a:r>
              <a:rPr lang="en-US" sz="3400" dirty="0"/>
              <a:t>, then CNE will provide </a:t>
            </a:r>
            <a:r>
              <a:rPr lang="en-US" sz="3400" b="1" dirty="0">
                <a:solidFill>
                  <a:srgbClr val="FF0000"/>
                </a:solidFill>
              </a:rPr>
              <a:t>a 30-day opportunity </a:t>
            </a:r>
            <a:r>
              <a:rPr lang="en-US" sz="3400" dirty="0"/>
              <a:t>from the date the Participant signs this Attachment to finalize the credit requirements.  </a:t>
            </a:r>
            <a:r>
              <a:rPr lang="en-US" sz="3400" b="1" dirty="0">
                <a:solidFill>
                  <a:srgbClr val="FF0000"/>
                </a:solidFill>
              </a:rPr>
              <a:t>In the event the Parties are unable to agree on credit requirements </a:t>
            </a:r>
            <a:r>
              <a:rPr lang="en-US" sz="3400" dirty="0"/>
              <a:t>within the 30-day period, this Attachment shall terminate, provided that, if power has flowed to the AOBA Alliance Participant account(s), AOBA Alliance Participant will pay CNE for supply provided, and CNE will de-enroll the account(s) as of the next available meter read date consistent with LDC procedures, but in either case, no payment will be due from AOBA Alliance Participant under Section 9 below. </a:t>
            </a:r>
            <a:endParaRPr lang="en-US" sz="2500" dirty="0"/>
          </a:p>
        </p:txBody>
      </p:sp>
      <p:sp>
        <p:nvSpPr>
          <p:cNvPr id="4" name="Slide Number Placeholder 3"/>
          <p:cNvSpPr>
            <a:spLocks noGrp="1"/>
          </p:cNvSpPr>
          <p:nvPr>
            <p:ph type="sldNum" sz="quarter" idx="12"/>
          </p:nvPr>
        </p:nvSpPr>
        <p:spPr/>
        <p:txBody>
          <a:bodyPr/>
          <a:lstStyle/>
          <a:p>
            <a:fld id="{3D141511-ACE6-4326-AFD5-FF3CFC6D201E}" type="slidenum">
              <a:rPr lang="en-US" smtClean="0"/>
              <a:t>38</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4078493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a:solidFill>
                  <a:srgbClr val="0070C0"/>
                </a:solidFill>
              </a:rPr>
              <a:t>Contract Language Differences</a:t>
            </a:r>
            <a:br>
              <a:rPr lang="en-US" b="1" dirty="0">
                <a:solidFill>
                  <a:srgbClr val="0070C0"/>
                </a:solidFill>
              </a:rPr>
            </a:br>
            <a:r>
              <a:rPr lang="en-US" sz="2700" b="1" i="1" dirty="0">
                <a:solidFill>
                  <a:srgbClr val="0070C0"/>
                </a:solidFill>
              </a:rPr>
              <a:t>Credit, Deposits and Payment Assurance</a:t>
            </a:r>
            <a:endParaRPr lang="en-US" sz="2700" dirty="0"/>
          </a:p>
        </p:txBody>
      </p:sp>
      <p:sp>
        <p:nvSpPr>
          <p:cNvPr id="3" name="Content Placeholder 2"/>
          <p:cNvSpPr>
            <a:spLocks noGrp="1"/>
          </p:cNvSpPr>
          <p:nvPr>
            <p:ph idx="1"/>
          </p:nvPr>
        </p:nvSpPr>
        <p:spPr>
          <a:xfrm>
            <a:off x="457200" y="1357311"/>
            <a:ext cx="8229600" cy="4999039"/>
          </a:xfrm>
        </p:spPr>
        <p:txBody>
          <a:bodyPr>
            <a:normAutofit fontScale="55000" lnSpcReduction="20000"/>
          </a:bodyPr>
          <a:lstStyle/>
          <a:p>
            <a:pPr marL="0" indent="0" algn="just">
              <a:spcBef>
                <a:spcPts val="0"/>
              </a:spcBef>
              <a:spcAft>
                <a:spcPts val="1200"/>
              </a:spcAft>
              <a:buNone/>
            </a:pPr>
            <a:r>
              <a:rPr lang="en-US" sz="4200" b="1" dirty="0" smtClean="0"/>
              <a:t>An Alternative Supplier</a:t>
            </a:r>
            <a:r>
              <a:rPr lang="en-US" b="1" dirty="0" smtClean="0"/>
              <a:t>:</a:t>
            </a:r>
          </a:p>
          <a:p>
            <a:pPr marL="0" indent="0" algn="just">
              <a:spcBef>
                <a:spcPts val="0"/>
              </a:spcBef>
              <a:spcAft>
                <a:spcPts val="1200"/>
              </a:spcAft>
              <a:buNone/>
            </a:pPr>
            <a:r>
              <a:rPr lang="en-US" b="1" dirty="0" smtClean="0"/>
              <a:t>Performance </a:t>
            </a:r>
            <a:r>
              <a:rPr lang="en-US" b="1" dirty="0"/>
              <a:t>Assurance. </a:t>
            </a:r>
            <a:r>
              <a:rPr lang="en-US" b="1" dirty="0" smtClean="0"/>
              <a:t> </a:t>
            </a:r>
            <a:r>
              <a:rPr lang="en-US" dirty="0" smtClean="0"/>
              <a:t>If </a:t>
            </a:r>
            <a:r>
              <a:rPr lang="en-US" dirty="0" smtClean="0">
                <a:solidFill>
                  <a:srgbClr val="0070C0"/>
                </a:solidFill>
              </a:rPr>
              <a:t>[supplier] </a:t>
            </a:r>
            <a:r>
              <a:rPr lang="en-US" dirty="0"/>
              <a:t>has reasonable grounds </a:t>
            </a:r>
            <a:r>
              <a:rPr lang="en-US" dirty="0" smtClean="0"/>
              <a:t>to believe </a:t>
            </a:r>
            <a:r>
              <a:rPr lang="en-US" dirty="0"/>
              <a:t>that Customer's creditworthiness or performance under </a:t>
            </a:r>
            <a:r>
              <a:rPr lang="en-US" dirty="0" smtClean="0"/>
              <a:t>this Agreement </a:t>
            </a:r>
            <a:r>
              <a:rPr lang="en-US" dirty="0"/>
              <a:t>has become unsatisfactory, </a:t>
            </a:r>
            <a:r>
              <a:rPr lang="en-US" dirty="0" smtClean="0">
                <a:solidFill>
                  <a:srgbClr val="0070C0"/>
                </a:solidFill>
              </a:rPr>
              <a:t>[supplier</a:t>
            </a:r>
            <a:r>
              <a:rPr lang="en-US" dirty="0">
                <a:solidFill>
                  <a:srgbClr val="0070C0"/>
                </a:solidFill>
              </a:rPr>
              <a:t>]</a:t>
            </a:r>
            <a:r>
              <a:rPr lang="en-US" dirty="0" smtClean="0"/>
              <a:t> </a:t>
            </a:r>
            <a:r>
              <a:rPr lang="en-US" dirty="0"/>
              <a:t>will </a:t>
            </a:r>
            <a:r>
              <a:rPr lang="en-US" dirty="0" smtClean="0"/>
              <a:t>provide Customer </a:t>
            </a:r>
            <a:r>
              <a:rPr lang="en-US" dirty="0"/>
              <a:t>with written notice requesting </a:t>
            </a:r>
            <a:r>
              <a:rPr lang="en-US" b="1" dirty="0">
                <a:solidFill>
                  <a:srgbClr val="FF0000"/>
                </a:solidFill>
              </a:rPr>
              <a:t>performance assurance </a:t>
            </a:r>
            <a:r>
              <a:rPr lang="en-US" b="1" dirty="0" smtClean="0">
                <a:solidFill>
                  <a:srgbClr val="FF0000"/>
                </a:solidFill>
              </a:rPr>
              <a:t>in an </a:t>
            </a:r>
            <a:r>
              <a:rPr lang="en-US" b="1" dirty="0">
                <a:solidFill>
                  <a:srgbClr val="FF0000"/>
                </a:solidFill>
              </a:rPr>
              <a:t>amount determined by </a:t>
            </a:r>
            <a:r>
              <a:rPr lang="en-US" b="1" dirty="0" smtClean="0">
                <a:solidFill>
                  <a:srgbClr val="0070C0"/>
                </a:solidFill>
              </a:rPr>
              <a:t>[supplier</a:t>
            </a:r>
            <a:r>
              <a:rPr lang="en-US" b="1" dirty="0">
                <a:solidFill>
                  <a:srgbClr val="0070C0"/>
                </a:solidFill>
              </a:rPr>
              <a:t>]</a:t>
            </a:r>
            <a:r>
              <a:rPr lang="en-US" b="1" dirty="0" smtClean="0">
                <a:solidFill>
                  <a:srgbClr val="0070C0"/>
                </a:solidFill>
              </a:rPr>
              <a:t> </a:t>
            </a:r>
            <a:r>
              <a:rPr lang="en-US" dirty="0"/>
              <a:t>in a commercially </a:t>
            </a:r>
            <a:r>
              <a:rPr lang="en-US" dirty="0" smtClean="0"/>
              <a:t>reasonable manner</a:t>
            </a:r>
            <a:r>
              <a:rPr lang="en-US" dirty="0"/>
              <a:t>. Upon receipt of such notice Customer shall have </a:t>
            </a:r>
            <a:r>
              <a:rPr lang="en-US" dirty="0" smtClean="0">
                <a:solidFill>
                  <a:srgbClr val="FF0000"/>
                </a:solidFill>
              </a:rPr>
              <a:t>five </a:t>
            </a:r>
            <a:r>
              <a:rPr lang="en-US" dirty="0">
                <a:solidFill>
                  <a:srgbClr val="FF0000"/>
                </a:solidFill>
              </a:rPr>
              <a:t>(</a:t>
            </a:r>
            <a:r>
              <a:rPr lang="en-US" dirty="0" smtClean="0">
                <a:solidFill>
                  <a:srgbClr val="FF0000"/>
                </a:solidFill>
              </a:rPr>
              <a:t>5) business </a:t>
            </a:r>
            <a:r>
              <a:rPr lang="en-US" dirty="0">
                <a:solidFill>
                  <a:srgbClr val="FF0000"/>
                </a:solidFill>
              </a:rPr>
              <a:t>days </a:t>
            </a:r>
            <a:r>
              <a:rPr lang="en-US" dirty="0"/>
              <a:t>to remedy the situation by providing </a:t>
            </a:r>
            <a:r>
              <a:rPr lang="en-US" dirty="0" smtClean="0"/>
              <a:t>such performance </a:t>
            </a:r>
            <a:r>
              <a:rPr lang="en-US" dirty="0"/>
              <a:t>assurance to </a:t>
            </a:r>
            <a:r>
              <a:rPr lang="en-US" dirty="0" smtClean="0">
                <a:solidFill>
                  <a:srgbClr val="0070C0"/>
                </a:solidFill>
              </a:rPr>
              <a:t>[supplier]. </a:t>
            </a:r>
            <a:r>
              <a:rPr lang="en-US" dirty="0"/>
              <a:t>In the event that Customer </a:t>
            </a:r>
            <a:r>
              <a:rPr lang="en-US" dirty="0" smtClean="0"/>
              <a:t>fails to </a:t>
            </a:r>
            <a:r>
              <a:rPr lang="en-US" dirty="0"/>
              <a:t>provide such performance assurance, or guaranty or other </a:t>
            </a:r>
            <a:r>
              <a:rPr lang="en-US" dirty="0" smtClean="0"/>
              <a:t>credit assurance </a:t>
            </a:r>
            <a:r>
              <a:rPr lang="en-US" dirty="0"/>
              <a:t>acceptable to </a:t>
            </a:r>
            <a:r>
              <a:rPr lang="en-US" dirty="0" smtClean="0">
                <a:solidFill>
                  <a:srgbClr val="0070C0"/>
                </a:solidFill>
              </a:rPr>
              <a:t>[supplier</a:t>
            </a:r>
            <a:r>
              <a:rPr lang="en-US" dirty="0">
                <a:solidFill>
                  <a:srgbClr val="0070C0"/>
                </a:solidFill>
              </a:rPr>
              <a:t>]</a:t>
            </a:r>
            <a:r>
              <a:rPr lang="en-US" dirty="0" smtClean="0">
                <a:solidFill>
                  <a:srgbClr val="0070C0"/>
                </a:solidFill>
              </a:rPr>
              <a:t> </a:t>
            </a:r>
            <a:r>
              <a:rPr lang="en-US" dirty="0"/>
              <a:t>within five (5) business days </a:t>
            </a:r>
            <a:r>
              <a:rPr lang="en-US" dirty="0" smtClean="0"/>
              <a:t>of receipt </a:t>
            </a:r>
            <a:r>
              <a:rPr lang="en-US" dirty="0"/>
              <a:t>of notice, then </a:t>
            </a:r>
            <a:r>
              <a:rPr lang="en-US" b="1" dirty="0" smtClean="0">
                <a:solidFill>
                  <a:srgbClr val="0070C0"/>
                </a:solidFill>
              </a:rPr>
              <a:t>[supplier</a:t>
            </a:r>
            <a:r>
              <a:rPr lang="en-US" b="1" dirty="0">
                <a:solidFill>
                  <a:srgbClr val="0070C0"/>
                </a:solidFill>
              </a:rPr>
              <a:t>]</a:t>
            </a:r>
            <a:r>
              <a:rPr lang="en-US" b="1" dirty="0"/>
              <a:t> </a:t>
            </a:r>
            <a:r>
              <a:rPr lang="en-US" b="1" dirty="0" smtClean="0">
                <a:solidFill>
                  <a:srgbClr val="FF0000"/>
                </a:solidFill>
              </a:rPr>
              <a:t>may </a:t>
            </a:r>
            <a:r>
              <a:rPr lang="en-US" b="1" dirty="0">
                <a:solidFill>
                  <a:srgbClr val="FF0000"/>
                </a:solidFill>
              </a:rPr>
              <a:t>terminate</a:t>
            </a:r>
            <a:r>
              <a:rPr lang="en-US" dirty="0"/>
              <a:t> this Agreement.</a:t>
            </a:r>
          </a:p>
          <a:p>
            <a:pPr marL="0" indent="0" algn="just">
              <a:spcBef>
                <a:spcPts val="0"/>
              </a:spcBef>
              <a:spcAft>
                <a:spcPts val="1200"/>
              </a:spcAft>
              <a:buNone/>
            </a:pPr>
            <a:r>
              <a:rPr lang="en-US" b="1" dirty="0" smtClean="0"/>
              <a:t>Cash </a:t>
            </a:r>
            <a:r>
              <a:rPr lang="en-US" b="1" dirty="0"/>
              <a:t>Deposits or Prepayments. </a:t>
            </a:r>
            <a:r>
              <a:rPr lang="en-US" b="1" dirty="0" smtClean="0"/>
              <a:t> </a:t>
            </a:r>
            <a:r>
              <a:rPr lang="en-US" dirty="0" smtClean="0"/>
              <a:t>If </a:t>
            </a:r>
            <a:r>
              <a:rPr lang="en-US" dirty="0"/>
              <a:t>a cash deposit or </a:t>
            </a:r>
            <a:r>
              <a:rPr lang="en-US" dirty="0" smtClean="0"/>
              <a:t>prepayment applies</a:t>
            </a:r>
            <a:r>
              <a:rPr lang="en-US" dirty="0"/>
              <a:t>, Customer grants to </a:t>
            </a:r>
            <a:r>
              <a:rPr lang="en-US" dirty="0" smtClean="0">
                <a:solidFill>
                  <a:srgbClr val="0070C0"/>
                </a:solidFill>
              </a:rPr>
              <a:t>[supplier</a:t>
            </a:r>
            <a:r>
              <a:rPr lang="en-US" dirty="0">
                <a:solidFill>
                  <a:srgbClr val="0070C0"/>
                </a:solidFill>
              </a:rPr>
              <a:t>]</a:t>
            </a:r>
            <a:r>
              <a:rPr lang="en-US" dirty="0" smtClean="0">
                <a:solidFill>
                  <a:srgbClr val="0070C0"/>
                </a:solidFill>
              </a:rPr>
              <a:t> </a:t>
            </a:r>
            <a:r>
              <a:rPr lang="en-US" dirty="0"/>
              <a:t>all of its’ right, title and </a:t>
            </a:r>
            <a:r>
              <a:rPr lang="en-US" dirty="0" smtClean="0"/>
              <a:t>interest in </a:t>
            </a:r>
            <a:r>
              <a:rPr lang="en-US" dirty="0"/>
              <a:t>the cash deposit or prepayment, free of liens or </a:t>
            </a:r>
            <a:r>
              <a:rPr lang="en-US" dirty="0" smtClean="0"/>
              <a:t>encumbrances. </a:t>
            </a:r>
            <a:r>
              <a:rPr lang="en-US" dirty="0" smtClean="0">
                <a:solidFill>
                  <a:srgbClr val="0070C0"/>
                </a:solidFill>
              </a:rPr>
              <a:t>[</a:t>
            </a:r>
            <a:r>
              <a:rPr lang="en-US" dirty="0">
                <a:solidFill>
                  <a:srgbClr val="0070C0"/>
                </a:solidFill>
              </a:rPr>
              <a:t>S</a:t>
            </a:r>
            <a:r>
              <a:rPr lang="en-US" dirty="0" smtClean="0">
                <a:solidFill>
                  <a:srgbClr val="0070C0"/>
                </a:solidFill>
              </a:rPr>
              <a:t>upplier</a:t>
            </a:r>
            <a:r>
              <a:rPr lang="en-US" dirty="0">
                <a:solidFill>
                  <a:srgbClr val="0070C0"/>
                </a:solidFill>
              </a:rPr>
              <a:t>]</a:t>
            </a:r>
            <a:r>
              <a:rPr lang="en-US" dirty="0" smtClean="0">
                <a:solidFill>
                  <a:srgbClr val="0070C0"/>
                </a:solidFill>
              </a:rPr>
              <a:t> </a:t>
            </a:r>
            <a:r>
              <a:rPr lang="en-US" dirty="0"/>
              <a:t>may, at any time, apply any part of, </a:t>
            </a:r>
            <a:r>
              <a:rPr lang="en-US" dirty="0" smtClean="0"/>
              <a:t>(</a:t>
            </a:r>
            <a:r>
              <a:rPr lang="en-US" dirty="0" err="1" smtClean="0"/>
              <a:t>i</a:t>
            </a:r>
            <a:r>
              <a:rPr lang="en-US" dirty="0" smtClean="0"/>
              <a:t>) </a:t>
            </a:r>
            <a:r>
              <a:rPr lang="en-US" dirty="0"/>
              <a:t>the cash deposit </a:t>
            </a:r>
            <a:r>
              <a:rPr lang="en-US" dirty="0" smtClean="0"/>
              <a:t>to any </a:t>
            </a:r>
            <a:r>
              <a:rPr lang="en-US" dirty="0"/>
              <a:t>past due amounts owed by Customer or </a:t>
            </a:r>
            <a:r>
              <a:rPr lang="en-US" dirty="0" smtClean="0"/>
              <a:t>(ii) </a:t>
            </a:r>
            <a:r>
              <a:rPr lang="en-US" dirty="0"/>
              <a:t>the prepayment </a:t>
            </a:r>
            <a:r>
              <a:rPr lang="en-US" dirty="0" smtClean="0"/>
              <a:t>to any </a:t>
            </a:r>
            <a:r>
              <a:rPr lang="en-US" dirty="0"/>
              <a:t>amounts owed by Customer. </a:t>
            </a:r>
            <a:r>
              <a:rPr lang="en-US" dirty="0" smtClean="0"/>
              <a:t> If </a:t>
            </a:r>
            <a:r>
              <a:rPr lang="en-US" dirty="0" smtClean="0">
                <a:solidFill>
                  <a:srgbClr val="0070C0"/>
                </a:solidFill>
              </a:rPr>
              <a:t>[supplier</a:t>
            </a:r>
            <a:r>
              <a:rPr lang="en-US" dirty="0">
                <a:solidFill>
                  <a:srgbClr val="0070C0"/>
                </a:solidFill>
              </a:rPr>
              <a:t>] </a:t>
            </a:r>
            <a:r>
              <a:rPr lang="en-US" dirty="0" smtClean="0"/>
              <a:t>makes </a:t>
            </a:r>
            <a:r>
              <a:rPr lang="en-US" dirty="0"/>
              <a:t>any </a:t>
            </a:r>
            <a:r>
              <a:rPr lang="en-US" dirty="0" smtClean="0"/>
              <a:t>such application</a:t>
            </a:r>
            <a:r>
              <a:rPr lang="en-US" dirty="0"/>
              <a:t>, it shall provide notice to Customer of any shortage </a:t>
            </a:r>
            <a:r>
              <a:rPr lang="en-US" dirty="0" smtClean="0"/>
              <a:t>and its </a:t>
            </a:r>
            <a:r>
              <a:rPr lang="en-US" dirty="0"/>
              <a:t>intent to replenish </a:t>
            </a:r>
            <a:r>
              <a:rPr lang="en-US" b="1" dirty="0">
                <a:solidFill>
                  <a:srgbClr val="FF0000"/>
                </a:solidFill>
              </a:rPr>
              <a:t>the account via ACH debit payment</a:t>
            </a:r>
            <a:r>
              <a:rPr lang="en-US" dirty="0"/>
              <a:t>. In </a:t>
            </a:r>
            <a:r>
              <a:rPr lang="en-US" dirty="0" smtClean="0"/>
              <a:t>the event </a:t>
            </a:r>
            <a:r>
              <a:rPr lang="en-US" dirty="0"/>
              <a:t>that the ACH debit payment is unsuccessful, Customer </a:t>
            </a:r>
            <a:r>
              <a:rPr lang="en-US" dirty="0" smtClean="0"/>
              <a:t>shall have </a:t>
            </a:r>
            <a:r>
              <a:rPr lang="en-US" dirty="0"/>
              <a:t>five (5) business days to restore such cash deposit </a:t>
            </a:r>
            <a:r>
              <a:rPr lang="en-US" dirty="0" smtClean="0"/>
              <a:t>or prepayment</a:t>
            </a:r>
            <a:r>
              <a:rPr lang="en-US" dirty="0"/>
              <a:t>. </a:t>
            </a:r>
            <a:r>
              <a:rPr lang="en-US" dirty="0" smtClean="0">
                <a:solidFill>
                  <a:srgbClr val="0070C0"/>
                </a:solidFill>
              </a:rPr>
              <a:t>[supplier</a:t>
            </a:r>
            <a:r>
              <a:rPr lang="en-US" dirty="0">
                <a:solidFill>
                  <a:srgbClr val="0070C0"/>
                </a:solidFill>
              </a:rPr>
              <a:t>] </a:t>
            </a:r>
            <a:r>
              <a:rPr lang="en-US" dirty="0" smtClean="0"/>
              <a:t>shall </a:t>
            </a:r>
            <a:r>
              <a:rPr lang="en-US" dirty="0"/>
              <a:t>return the cash deposit or </a:t>
            </a:r>
            <a:r>
              <a:rPr lang="en-US" dirty="0" smtClean="0"/>
              <a:t>prepayment once </a:t>
            </a:r>
            <a:r>
              <a:rPr lang="en-US" dirty="0"/>
              <a:t>this Agreement has been terminated in accordance with </a:t>
            </a:r>
            <a:r>
              <a:rPr lang="en-US" dirty="0" smtClean="0"/>
              <a:t>its</a:t>
            </a:r>
            <a:r>
              <a:rPr lang="en-US" dirty="0"/>
              <a:t> terms and all amounts </a:t>
            </a:r>
            <a:r>
              <a:rPr lang="en-US" dirty="0" smtClean="0"/>
              <a:t>owed </a:t>
            </a:r>
            <a:r>
              <a:rPr lang="en-US" dirty="0"/>
              <a:t>by Customer have been paid.</a:t>
            </a:r>
          </a:p>
        </p:txBody>
      </p:sp>
      <p:sp>
        <p:nvSpPr>
          <p:cNvPr id="4" name="Slide Number Placeholder 3"/>
          <p:cNvSpPr>
            <a:spLocks noGrp="1"/>
          </p:cNvSpPr>
          <p:nvPr>
            <p:ph type="sldNum" sz="quarter" idx="12"/>
          </p:nvPr>
        </p:nvSpPr>
        <p:spPr/>
        <p:txBody>
          <a:bodyPr/>
          <a:lstStyle/>
          <a:p>
            <a:fld id="{3D141511-ACE6-4326-AFD5-FF3CFC6D201E}" type="slidenum">
              <a:rPr lang="en-US" smtClean="0"/>
              <a:t>39</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161779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141511-ACE6-4326-AFD5-FF3CFC6D201E}" type="slidenum">
              <a:rPr lang="en-US" smtClean="0"/>
              <a:t>4</a:t>
            </a:fld>
            <a:endParaRPr lang="en-US"/>
          </a:p>
        </p:txBody>
      </p:sp>
      <p:graphicFrame>
        <p:nvGraphicFramePr>
          <p:cNvPr id="3" name="Chart 2"/>
          <p:cNvGraphicFramePr>
            <a:graphicFrameLocks/>
          </p:cNvGraphicFramePr>
          <p:nvPr>
            <p:extLst>
              <p:ext uri="{D42A27DB-BD31-4B8C-83A1-F6EECF244321}">
                <p14:modId xmlns:p14="http://schemas.microsoft.com/office/powerpoint/2010/main" val="2439400215"/>
              </p:ext>
            </p:extLst>
          </p:nvPr>
        </p:nvGraphicFramePr>
        <p:xfrm>
          <a:off x="457199" y="304801"/>
          <a:ext cx="4114801" cy="31003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3194226950"/>
              </p:ext>
            </p:extLst>
          </p:nvPr>
        </p:nvGraphicFramePr>
        <p:xfrm>
          <a:off x="457199" y="3741591"/>
          <a:ext cx="3943349" cy="2586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976113771"/>
              </p:ext>
            </p:extLst>
          </p:nvPr>
        </p:nvGraphicFramePr>
        <p:xfrm>
          <a:off x="4712368" y="3770313"/>
          <a:ext cx="3990474" cy="258603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flipH="1">
            <a:off x="4916904" y="533400"/>
            <a:ext cx="3810001" cy="276998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t>Virginia and Maryland  have sharply increased use of Natural Gas and decreased use of Coal. </a:t>
            </a:r>
          </a:p>
          <a:p>
            <a:pPr marL="285750" indent="-285750">
              <a:spcAft>
                <a:spcPts val="600"/>
              </a:spcAft>
              <a:buFont typeface="Arial" panose="020B0604020202020204" pitchFamily="34" charset="0"/>
              <a:buChar char="•"/>
            </a:pPr>
            <a:r>
              <a:rPr lang="en-US" sz="1400" dirty="0" smtClean="0"/>
              <a:t>Contributions of Renewable Generation remain small.  </a:t>
            </a:r>
          </a:p>
          <a:p>
            <a:pPr marL="285750" indent="-285750">
              <a:spcAft>
                <a:spcPts val="600"/>
              </a:spcAft>
              <a:buFont typeface="Arial" panose="020B0604020202020204" pitchFamily="34" charset="0"/>
              <a:buChar char="•"/>
            </a:pPr>
            <a:r>
              <a:rPr lang="en-US" sz="1400" dirty="0" smtClean="0"/>
              <a:t>Nationally, Wind and Solar combined account for less than 12% of total U.S. generation. </a:t>
            </a:r>
          </a:p>
          <a:p>
            <a:pPr marL="285750" indent="-285750">
              <a:spcAft>
                <a:spcPts val="600"/>
              </a:spcAft>
              <a:buFont typeface="Arial" panose="020B0604020202020204" pitchFamily="34" charset="0"/>
              <a:buChar char="•"/>
            </a:pPr>
            <a:r>
              <a:rPr lang="en-US" sz="1400" dirty="0" smtClean="0"/>
              <a:t>Over 80% of Wind and 60% of Solar electricity is produced west of the Mississippi River. </a:t>
            </a:r>
          </a:p>
          <a:p>
            <a:pPr marL="285750" indent="-285750">
              <a:spcAft>
                <a:spcPts val="600"/>
              </a:spcAft>
              <a:buFont typeface="Arial" panose="020B0604020202020204" pitchFamily="34" charset="0"/>
              <a:buChar char="•"/>
            </a:pPr>
            <a:r>
              <a:rPr lang="en-US" sz="1400" dirty="0" smtClean="0"/>
              <a:t>In 2021, PJM states generated about 28% of total U.S. electricity, but only 16% of U.S. Solar and 1.9% of U.S. Wind.</a:t>
            </a:r>
            <a:endParaRPr lang="en-US" sz="1400" dirty="0"/>
          </a:p>
        </p:txBody>
      </p:sp>
      <p:sp>
        <p:nvSpPr>
          <p:cNvPr id="7" name="Date Placeholder 6"/>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89723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0070C0"/>
                </a:solidFill>
              </a:rPr>
              <a:t>Rising Electricity Costs</a:t>
            </a:r>
            <a:endParaRPr lang="en-US" b="1" dirty="0">
              <a:solidFill>
                <a:srgbClr val="0070C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27248546"/>
              </p:ext>
            </p:extLst>
          </p:nvPr>
        </p:nvGraphicFramePr>
        <p:xfrm>
          <a:off x="914400" y="1655845"/>
          <a:ext cx="708660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3D141511-ACE6-4326-AFD5-FF3CFC6D201E}" type="slidenum">
              <a:rPr lang="en-US" smtClean="0"/>
              <a:t>5</a:t>
            </a:fld>
            <a:endParaRPr lang="en-US"/>
          </a:p>
        </p:txBody>
      </p:sp>
      <p:sp>
        <p:nvSpPr>
          <p:cNvPr id="2" name="Date Placeholder 1"/>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1364795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b="1" dirty="0">
                <a:solidFill>
                  <a:srgbClr val="0070C0"/>
                </a:solidFill>
              </a:rPr>
              <a:t>Natural Gas Price Increase </a:t>
            </a:r>
            <a:endParaRPr lang="en-US" dirty="0"/>
          </a:p>
        </p:txBody>
      </p:sp>
      <p:sp>
        <p:nvSpPr>
          <p:cNvPr id="3" name="Content Placeholder 2"/>
          <p:cNvSpPr>
            <a:spLocks noGrp="1"/>
          </p:cNvSpPr>
          <p:nvPr>
            <p:ph sz="half" idx="1"/>
          </p:nvPr>
        </p:nvSpPr>
        <p:spPr>
          <a:xfrm>
            <a:off x="304800" y="1371600"/>
            <a:ext cx="3810000" cy="4800600"/>
          </a:xfrm>
        </p:spPr>
        <p:txBody>
          <a:bodyPr>
            <a:normAutofit/>
          </a:bodyPr>
          <a:lstStyle/>
          <a:p>
            <a:pPr>
              <a:spcBef>
                <a:spcPts val="0"/>
              </a:spcBef>
              <a:spcAft>
                <a:spcPts val="1200"/>
              </a:spcAft>
            </a:pPr>
            <a:r>
              <a:rPr lang="en-US" sz="2000" dirty="0"/>
              <a:t>Since 2020 natural gas spot market prices have </a:t>
            </a:r>
            <a:r>
              <a:rPr lang="en-US" sz="2000" b="1" dirty="0"/>
              <a:t>risen dramatically</a:t>
            </a:r>
            <a:r>
              <a:rPr lang="en-US" sz="2000" dirty="0" smtClean="0"/>
              <a:t>.</a:t>
            </a:r>
          </a:p>
          <a:p>
            <a:pPr>
              <a:spcBef>
                <a:spcPts val="0"/>
              </a:spcBef>
              <a:spcAft>
                <a:spcPts val="1200"/>
              </a:spcAft>
            </a:pPr>
            <a:r>
              <a:rPr lang="en-US" sz="2000" dirty="0" smtClean="0"/>
              <a:t>For </a:t>
            </a:r>
            <a:r>
              <a:rPr lang="en-US" sz="2000" dirty="0"/>
              <a:t>CY 2020 </a:t>
            </a:r>
            <a:r>
              <a:rPr lang="en-US" sz="2000" dirty="0" smtClean="0"/>
              <a:t>the average spot market price for natural gas price was </a:t>
            </a:r>
            <a:r>
              <a:rPr lang="en-US" sz="2000" b="1" dirty="0" smtClean="0">
                <a:solidFill>
                  <a:srgbClr val="0070C0"/>
                </a:solidFill>
              </a:rPr>
              <a:t>$2.07 </a:t>
            </a:r>
            <a:r>
              <a:rPr lang="en-US" sz="2000" dirty="0" smtClean="0"/>
              <a:t>per </a:t>
            </a:r>
            <a:r>
              <a:rPr lang="en-US" sz="2000" dirty="0" err="1" smtClean="0"/>
              <a:t>Dth</a:t>
            </a:r>
            <a:r>
              <a:rPr lang="en-US" sz="2000" dirty="0" smtClean="0"/>
              <a:t>.</a:t>
            </a:r>
          </a:p>
          <a:p>
            <a:pPr>
              <a:spcBef>
                <a:spcPts val="0"/>
              </a:spcBef>
              <a:spcAft>
                <a:spcPts val="1200"/>
              </a:spcAft>
            </a:pPr>
            <a:r>
              <a:rPr lang="en-US" sz="2000" dirty="0" smtClean="0"/>
              <a:t>By the end of March 2022 the average spot market price for 2022 was </a:t>
            </a:r>
            <a:r>
              <a:rPr lang="en-US" sz="2000" b="1" dirty="0" smtClean="0">
                <a:solidFill>
                  <a:srgbClr val="FF0000"/>
                </a:solidFill>
              </a:rPr>
              <a:t>$4.64 </a:t>
            </a:r>
            <a:r>
              <a:rPr lang="en-US" sz="2000" dirty="0"/>
              <a:t>per </a:t>
            </a:r>
            <a:r>
              <a:rPr lang="en-US" sz="2000" dirty="0" smtClean="0"/>
              <a:t>Dth. </a:t>
            </a:r>
          </a:p>
          <a:p>
            <a:pPr>
              <a:spcBef>
                <a:spcPts val="0"/>
              </a:spcBef>
              <a:spcAft>
                <a:spcPts val="1200"/>
              </a:spcAft>
            </a:pPr>
            <a:r>
              <a:rPr lang="en-US" sz="2000" dirty="0"/>
              <a:t>Natural Gas spot prices in 2020 were the </a:t>
            </a:r>
            <a:r>
              <a:rPr lang="en-US" sz="2000" dirty="0">
                <a:solidFill>
                  <a:srgbClr val="0070C0"/>
                </a:solidFill>
              </a:rPr>
              <a:t>lowest</a:t>
            </a:r>
            <a:r>
              <a:rPr lang="en-US" sz="2000" dirty="0"/>
              <a:t> in more than </a:t>
            </a:r>
            <a:r>
              <a:rPr lang="en-US" sz="2000" dirty="0">
                <a:solidFill>
                  <a:srgbClr val="FF0000"/>
                </a:solidFill>
              </a:rPr>
              <a:t>two </a:t>
            </a:r>
            <a:r>
              <a:rPr lang="en-US" sz="2000" dirty="0" smtClean="0">
                <a:solidFill>
                  <a:srgbClr val="FF0000"/>
                </a:solidFill>
              </a:rPr>
              <a:t>decades </a:t>
            </a:r>
            <a:r>
              <a:rPr lang="en-US" sz="2000" dirty="0" smtClean="0"/>
              <a:t>and were </a:t>
            </a:r>
            <a:r>
              <a:rPr lang="en-US" sz="2000" b="1" dirty="0" smtClean="0">
                <a:solidFill>
                  <a:srgbClr val="C00000"/>
                </a:solidFill>
              </a:rPr>
              <a:t>not sustainable</a:t>
            </a:r>
            <a:r>
              <a:rPr lang="en-US" sz="2000" dirty="0" smtClean="0"/>
              <a:t> at that level.   </a:t>
            </a:r>
            <a:endParaRPr lang="en-US" sz="2000" dirty="0"/>
          </a:p>
          <a:p>
            <a:pPr>
              <a:spcBef>
                <a:spcPts val="0"/>
              </a:spcBef>
              <a:spcAft>
                <a:spcPts val="1200"/>
              </a:spcAft>
            </a:pPr>
            <a:endParaRPr lang="en-US" sz="2000" dirty="0" smtClean="0"/>
          </a:p>
        </p:txBody>
      </p:sp>
      <p:sp>
        <p:nvSpPr>
          <p:cNvPr id="6" name="Slide Number Placeholder 5"/>
          <p:cNvSpPr>
            <a:spLocks noGrp="1"/>
          </p:cNvSpPr>
          <p:nvPr>
            <p:ph type="sldNum" sz="quarter" idx="12"/>
          </p:nvPr>
        </p:nvSpPr>
        <p:spPr/>
        <p:txBody>
          <a:bodyPr/>
          <a:lstStyle/>
          <a:p>
            <a:fld id="{3D141511-ACE6-4326-AFD5-FF3CFC6D201E}" type="slidenum">
              <a:rPr lang="en-US" smtClean="0"/>
              <a:t>6</a:t>
            </a:fld>
            <a:endParaRPr lang="en-US"/>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735130059"/>
              </p:ext>
            </p:extLst>
          </p:nvPr>
        </p:nvGraphicFramePr>
        <p:xfrm>
          <a:off x="4419600" y="1524000"/>
          <a:ext cx="441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167413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b="1" dirty="0" smtClean="0">
                <a:solidFill>
                  <a:srgbClr val="0070C0"/>
                </a:solidFill>
              </a:rPr>
              <a:t>What Does the Future Hold?</a:t>
            </a:r>
            <a:endParaRPr lang="en-US" b="1" dirty="0">
              <a:solidFill>
                <a:srgbClr val="0070C0"/>
              </a:solidFill>
            </a:endParaRPr>
          </a:p>
        </p:txBody>
      </p:sp>
      <p:sp>
        <p:nvSpPr>
          <p:cNvPr id="3" name="Content Placeholder 2"/>
          <p:cNvSpPr>
            <a:spLocks noGrp="1"/>
          </p:cNvSpPr>
          <p:nvPr>
            <p:ph idx="1"/>
          </p:nvPr>
        </p:nvSpPr>
        <p:spPr>
          <a:xfrm>
            <a:off x="457200" y="1447800"/>
            <a:ext cx="8229600" cy="4525963"/>
          </a:xfrm>
        </p:spPr>
        <p:txBody>
          <a:bodyPr>
            <a:normAutofit/>
          </a:bodyPr>
          <a:lstStyle/>
          <a:p>
            <a:pPr>
              <a:spcBef>
                <a:spcPts val="0"/>
              </a:spcBef>
              <a:spcAft>
                <a:spcPts val="1200"/>
              </a:spcAft>
            </a:pPr>
            <a:r>
              <a:rPr lang="en-US" sz="2800" dirty="0"/>
              <a:t>Further </a:t>
            </a:r>
            <a:r>
              <a:rPr lang="en-US" sz="2800" dirty="0" smtClean="0"/>
              <a:t>Natural </a:t>
            </a:r>
            <a:r>
              <a:rPr lang="en-US" sz="2800" dirty="0"/>
              <a:t>Gas </a:t>
            </a:r>
            <a:r>
              <a:rPr lang="en-US" sz="2800" dirty="0" smtClean="0"/>
              <a:t>price increases appear more likely than a return to recent past gas price levels.  </a:t>
            </a:r>
          </a:p>
          <a:p>
            <a:pPr lvl="1">
              <a:spcBef>
                <a:spcPts val="0"/>
              </a:spcBef>
              <a:spcAft>
                <a:spcPts val="1200"/>
              </a:spcAft>
            </a:pPr>
            <a:r>
              <a:rPr lang="en-US" sz="2400" dirty="0"/>
              <a:t>Low prices in 2020 led to significant </a:t>
            </a:r>
            <a:r>
              <a:rPr lang="en-US" sz="2400" dirty="0">
                <a:solidFill>
                  <a:srgbClr val="FF0000"/>
                </a:solidFill>
              </a:rPr>
              <a:t>consolidation</a:t>
            </a:r>
            <a:r>
              <a:rPr lang="en-US" sz="2400" dirty="0"/>
              <a:t> in the ownership of natural gas exploration and production activities.  </a:t>
            </a:r>
          </a:p>
          <a:p>
            <a:pPr lvl="1">
              <a:spcBef>
                <a:spcPts val="0"/>
              </a:spcBef>
              <a:spcAft>
                <a:spcPts val="1200"/>
              </a:spcAft>
            </a:pPr>
            <a:r>
              <a:rPr lang="en-US" sz="2400" dirty="0"/>
              <a:t>Drilling activity in gas fields has fallen sharply.  </a:t>
            </a:r>
          </a:p>
          <a:p>
            <a:pPr>
              <a:spcBef>
                <a:spcPts val="0"/>
              </a:spcBef>
              <a:spcAft>
                <a:spcPts val="1200"/>
              </a:spcAft>
            </a:pPr>
            <a:r>
              <a:rPr lang="en-US" sz="2800" dirty="0" smtClean="0"/>
              <a:t>Higher Natural Gas prices coupled with the closure of increased numbers of large nuclear plants will place continued </a:t>
            </a:r>
            <a:r>
              <a:rPr lang="en-US" sz="2800" dirty="0" smtClean="0">
                <a:solidFill>
                  <a:srgbClr val="FF0000"/>
                </a:solidFill>
              </a:rPr>
              <a:t>upward pressure </a:t>
            </a:r>
            <a:r>
              <a:rPr lang="en-US" sz="2800" dirty="0" smtClean="0"/>
              <a:t>on electricity prices.  </a:t>
            </a:r>
          </a:p>
        </p:txBody>
      </p:sp>
      <p:sp>
        <p:nvSpPr>
          <p:cNvPr id="4" name="Slide Number Placeholder 3"/>
          <p:cNvSpPr>
            <a:spLocks noGrp="1"/>
          </p:cNvSpPr>
          <p:nvPr>
            <p:ph type="sldNum" sz="quarter" idx="12"/>
          </p:nvPr>
        </p:nvSpPr>
        <p:spPr/>
        <p:txBody>
          <a:bodyPr/>
          <a:lstStyle/>
          <a:p>
            <a:fld id="{3D141511-ACE6-4326-AFD5-FF3CFC6D201E}" type="slidenum">
              <a:rPr lang="en-US" smtClean="0"/>
              <a:t>7</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362620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85846" y="299815"/>
            <a:ext cx="8054848" cy="689291"/>
          </a:xfrm>
          <a:prstGeom prst="rect">
            <a:avLst/>
          </a:prstGeom>
        </p:spPr>
        <p:txBody>
          <a:bodyPr vert="horz" wrap="square" lIns="0" tIns="12065" rIns="0" bIns="0" rtlCol="0">
            <a:spAutoFit/>
          </a:bodyPr>
          <a:lstStyle/>
          <a:p>
            <a:pPr marL="12700">
              <a:lnSpc>
                <a:spcPct val="100000"/>
              </a:lnSpc>
              <a:spcBef>
                <a:spcPts val="95"/>
              </a:spcBef>
            </a:pPr>
            <a:r>
              <a:rPr b="1" spc="-65" dirty="0">
                <a:solidFill>
                  <a:srgbClr val="0070C0"/>
                </a:solidFill>
              </a:rPr>
              <a:t>PJM</a:t>
            </a:r>
            <a:r>
              <a:rPr b="1" spc="-10" dirty="0">
                <a:solidFill>
                  <a:srgbClr val="0070C0"/>
                </a:solidFill>
              </a:rPr>
              <a:t> </a:t>
            </a:r>
            <a:r>
              <a:rPr b="1" spc="-15" dirty="0">
                <a:solidFill>
                  <a:srgbClr val="0070C0"/>
                </a:solidFill>
              </a:rPr>
              <a:t>Forward</a:t>
            </a:r>
            <a:r>
              <a:rPr b="1" spc="20" dirty="0">
                <a:solidFill>
                  <a:srgbClr val="0070C0"/>
                </a:solidFill>
              </a:rPr>
              <a:t> </a:t>
            </a:r>
            <a:r>
              <a:rPr b="1" spc="-20" dirty="0">
                <a:solidFill>
                  <a:srgbClr val="0070C0"/>
                </a:solidFill>
              </a:rPr>
              <a:t>Power</a:t>
            </a:r>
            <a:r>
              <a:rPr b="1" spc="5" dirty="0">
                <a:solidFill>
                  <a:srgbClr val="0070C0"/>
                </a:solidFill>
              </a:rPr>
              <a:t> </a:t>
            </a:r>
            <a:r>
              <a:rPr b="1" spc="-10" dirty="0">
                <a:solidFill>
                  <a:srgbClr val="0070C0"/>
                </a:solidFill>
              </a:rPr>
              <a:t>Price</a:t>
            </a:r>
            <a:r>
              <a:rPr b="1" spc="20" dirty="0">
                <a:solidFill>
                  <a:srgbClr val="0070C0"/>
                </a:solidFill>
              </a:rPr>
              <a:t> </a:t>
            </a:r>
            <a:r>
              <a:rPr b="1" spc="-40" dirty="0">
                <a:solidFill>
                  <a:srgbClr val="0070C0"/>
                </a:solidFill>
              </a:rPr>
              <a:t>Trends</a:t>
            </a:r>
          </a:p>
        </p:txBody>
      </p:sp>
      <p:grpSp>
        <p:nvGrpSpPr>
          <p:cNvPr id="5" name="object 5"/>
          <p:cNvGrpSpPr/>
          <p:nvPr/>
        </p:nvGrpSpPr>
        <p:grpSpPr>
          <a:xfrm>
            <a:off x="429398" y="1161700"/>
            <a:ext cx="8562202" cy="5217697"/>
            <a:chOff x="545633" y="1214456"/>
            <a:chExt cx="8217220" cy="4926483"/>
          </a:xfrm>
        </p:grpSpPr>
        <p:sp>
          <p:nvSpPr>
            <p:cNvPr id="6" name="object 6"/>
            <p:cNvSpPr/>
            <p:nvPr/>
          </p:nvSpPr>
          <p:spPr>
            <a:xfrm>
              <a:off x="545633" y="1214456"/>
              <a:ext cx="8217220" cy="4926483"/>
            </a:xfrm>
            <a:custGeom>
              <a:avLst/>
              <a:gdLst/>
              <a:ahLst/>
              <a:cxnLst/>
              <a:rect l="l" t="t" r="r" b="b"/>
              <a:pathLst>
                <a:path w="8341359" h="5147310">
                  <a:moveTo>
                    <a:pt x="8341360" y="0"/>
                  </a:moveTo>
                  <a:lnTo>
                    <a:pt x="0" y="0"/>
                  </a:lnTo>
                  <a:lnTo>
                    <a:pt x="0" y="5146993"/>
                  </a:lnTo>
                  <a:lnTo>
                    <a:pt x="8341361" y="5146993"/>
                  </a:lnTo>
                  <a:lnTo>
                    <a:pt x="8341360" y="0"/>
                  </a:lnTo>
                  <a:close/>
                </a:path>
              </a:pathLst>
            </a:custGeom>
            <a:solidFill>
              <a:srgbClr val="FFFFFF"/>
            </a:solidFill>
          </p:spPr>
          <p:txBody>
            <a:bodyPr wrap="square" lIns="0" tIns="0" rIns="0" bIns="0" rtlCol="0"/>
            <a:lstStyle/>
            <a:p>
              <a:endParaRPr/>
            </a:p>
          </p:txBody>
        </p:sp>
        <p:sp>
          <p:nvSpPr>
            <p:cNvPr id="7" name="object 7"/>
            <p:cNvSpPr/>
            <p:nvPr/>
          </p:nvSpPr>
          <p:spPr>
            <a:xfrm>
              <a:off x="1183269" y="3439217"/>
              <a:ext cx="7362825" cy="1280795"/>
            </a:xfrm>
            <a:custGeom>
              <a:avLst/>
              <a:gdLst/>
              <a:ahLst/>
              <a:cxnLst/>
              <a:rect l="l" t="t" r="r" b="b"/>
              <a:pathLst>
                <a:path w="7362825" h="1280795">
                  <a:moveTo>
                    <a:pt x="0" y="1280197"/>
                  </a:moveTo>
                  <a:lnTo>
                    <a:pt x="7362294" y="1280197"/>
                  </a:lnTo>
                </a:path>
                <a:path w="7362825" h="1280795">
                  <a:moveTo>
                    <a:pt x="0" y="640098"/>
                  </a:moveTo>
                  <a:lnTo>
                    <a:pt x="7362294" y="640098"/>
                  </a:lnTo>
                </a:path>
                <a:path w="7362825" h="1280795">
                  <a:moveTo>
                    <a:pt x="0" y="0"/>
                  </a:moveTo>
                  <a:lnTo>
                    <a:pt x="7362294" y="0"/>
                  </a:lnTo>
                </a:path>
              </a:pathLst>
            </a:custGeom>
            <a:ln w="8486">
              <a:solidFill>
                <a:srgbClr val="858585"/>
              </a:solidFill>
              <a:prstDash val="sysDash"/>
            </a:ln>
          </p:spPr>
          <p:txBody>
            <a:bodyPr wrap="square" lIns="0" tIns="0" rIns="0" bIns="0" rtlCol="0"/>
            <a:lstStyle/>
            <a:p>
              <a:endParaRPr/>
            </a:p>
          </p:txBody>
        </p:sp>
        <p:sp>
          <p:nvSpPr>
            <p:cNvPr id="8" name="object 8"/>
            <p:cNvSpPr/>
            <p:nvPr/>
          </p:nvSpPr>
          <p:spPr>
            <a:xfrm>
              <a:off x="1183269" y="2159019"/>
              <a:ext cx="7362825" cy="640715"/>
            </a:xfrm>
            <a:custGeom>
              <a:avLst/>
              <a:gdLst/>
              <a:ahLst/>
              <a:cxnLst/>
              <a:rect l="l" t="t" r="r" b="b"/>
              <a:pathLst>
                <a:path w="7362825" h="640714">
                  <a:moveTo>
                    <a:pt x="0" y="640098"/>
                  </a:moveTo>
                  <a:lnTo>
                    <a:pt x="17256" y="640098"/>
                  </a:lnTo>
                </a:path>
                <a:path w="7362825" h="640714">
                  <a:moveTo>
                    <a:pt x="4697618" y="640098"/>
                  </a:moveTo>
                  <a:lnTo>
                    <a:pt x="7362294" y="640098"/>
                  </a:lnTo>
                </a:path>
                <a:path w="7362825" h="640714">
                  <a:moveTo>
                    <a:pt x="0" y="0"/>
                  </a:moveTo>
                  <a:lnTo>
                    <a:pt x="17256" y="0"/>
                  </a:lnTo>
                </a:path>
                <a:path w="7362825" h="640714">
                  <a:moveTo>
                    <a:pt x="4697618" y="0"/>
                  </a:moveTo>
                  <a:lnTo>
                    <a:pt x="7362294" y="0"/>
                  </a:lnTo>
                </a:path>
              </a:pathLst>
            </a:custGeom>
            <a:ln w="7798">
              <a:solidFill>
                <a:srgbClr val="858585"/>
              </a:solidFill>
              <a:prstDash val="sysDash"/>
            </a:ln>
          </p:spPr>
          <p:txBody>
            <a:bodyPr wrap="square" lIns="0" tIns="0" rIns="0" bIns="0" rtlCol="0"/>
            <a:lstStyle/>
            <a:p>
              <a:endParaRPr/>
            </a:p>
          </p:txBody>
        </p:sp>
        <p:sp>
          <p:nvSpPr>
            <p:cNvPr id="9" name="object 9"/>
            <p:cNvSpPr/>
            <p:nvPr/>
          </p:nvSpPr>
          <p:spPr>
            <a:xfrm>
              <a:off x="1183269" y="1515987"/>
              <a:ext cx="7362825" cy="4445"/>
            </a:xfrm>
            <a:custGeom>
              <a:avLst/>
              <a:gdLst/>
              <a:ahLst/>
              <a:cxnLst/>
              <a:rect l="l" t="t" r="r" b="b"/>
              <a:pathLst>
                <a:path w="7362825" h="4444">
                  <a:moveTo>
                    <a:pt x="0" y="3899"/>
                  </a:moveTo>
                  <a:lnTo>
                    <a:pt x="7362294" y="3899"/>
                  </a:lnTo>
                </a:path>
                <a:path w="7362825" h="4444">
                  <a:moveTo>
                    <a:pt x="0" y="0"/>
                  </a:moveTo>
                  <a:lnTo>
                    <a:pt x="7362294" y="0"/>
                  </a:lnTo>
                </a:path>
              </a:pathLst>
            </a:custGeom>
            <a:ln w="5866">
              <a:solidFill>
                <a:srgbClr val="858585"/>
              </a:solidFill>
              <a:prstDash val="sysDash"/>
            </a:ln>
          </p:spPr>
          <p:txBody>
            <a:bodyPr wrap="square" lIns="0" tIns="0" rIns="0" bIns="0" rtlCol="0"/>
            <a:lstStyle/>
            <a:p>
              <a:endParaRPr/>
            </a:p>
          </p:txBody>
        </p:sp>
        <p:sp>
          <p:nvSpPr>
            <p:cNvPr id="10" name="object 10"/>
            <p:cNvSpPr/>
            <p:nvPr/>
          </p:nvSpPr>
          <p:spPr>
            <a:xfrm>
              <a:off x="1128962" y="1518920"/>
              <a:ext cx="7416800" cy="3886835"/>
            </a:xfrm>
            <a:custGeom>
              <a:avLst/>
              <a:gdLst/>
              <a:ahLst/>
              <a:cxnLst/>
              <a:rect l="l" t="t" r="r" b="b"/>
              <a:pathLst>
                <a:path w="7416800" h="3886835">
                  <a:moveTo>
                    <a:pt x="54307" y="3840603"/>
                  </a:moveTo>
                  <a:lnTo>
                    <a:pt x="54307" y="0"/>
                  </a:lnTo>
                </a:path>
                <a:path w="7416800" h="3886835">
                  <a:moveTo>
                    <a:pt x="0" y="3840603"/>
                  </a:moveTo>
                  <a:lnTo>
                    <a:pt x="54307" y="3840603"/>
                  </a:lnTo>
                </a:path>
                <a:path w="7416800" h="3886835">
                  <a:moveTo>
                    <a:pt x="0" y="3200494"/>
                  </a:moveTo>
                  <a:lnTo>
                    <a:pt x="54307" y="3200494"/>
                  </a:lnTo>
                </a:path>
                <a:path w="7416800" h="3886835">
                  <a:moveTo>
                    <a:pt x="0" y="2560395"/>
                  </a:moveTo>
                  <a:lnTo>
                    <a:pt x="54307" y="2560395"/>
                  </a:lnTo>
                </a:path>
                <a:path w="7416800" h="3886835">
                  <a:moveTo>
                    <a:pt x="0" y="1920296"/>
                  </a:moveTo>
                  <a:lnTo>
                    <a:pt x="54307" y="1920296"/>
                  </a:lnTo>
                </a:path>
                <a:path w="7416800" h="3886835">
                  <a:moveTo>
                    <a:pt x="0" y="1280197"/>
                  </a:moveTo>
                  <a:lnTo>
                    <a:pt x="54307" y="1280197"/>
                  </a:lnTo>
                </a:path>
                <a:path w="7416800" h="3886835">
                  <a:moveTo>
                    <a:pt x="0" y="640098"/>
                  </a:moveTo>
                  <a:lnTo>
                    <a:pt x="54307" y="640098"/>
                  </a:lnTo>
                </a:path>
                <a:path w="7416800" h="3886835">
                  <a:moveTo>
                    <a:pt x="0" y="0"/>
                  </a:moveTo>
                  <a:lnTo>
                    <a:pt x="54307" y="0"/>
                  </a:lnTo>
                </a:path>
                <a:path w="7416800" h="3886835">
                  <a:moveTo>
                    <a:pt x="54307" y="3840603"/>
                  </a:moveTo>
                  <a:lnTo>
                    <a:pt x="7416602" y="3840613"/>
                  </a:lnTo>
                </a:path>
                <a:path w="7416800" h="3886835">
                  <a:moveTo>
                    <a:pt x="54307" y="3840603"/>
                  </a:moveTo>
                  <a:lnTo>
                    <a:pt x="54307" y="3886770"/>
                  </a:lnTo>
                </a:path>
                <a:path w="7416800" h="3886835">
                  <a:moveTo>
                    <a:pt x="880603" y="3840603"/>
                  </a:moveTo>
                  <a:lnTo>
                    <a:pt x="880603" y="3886770"/>
                  </a:lnTo>
                </a:path>
                <a:path w="7416800" h="3886835">
                  <a:moveTo>
                    <a:pt x="1714299" y="3840603"/>
                  </a:moveTo>
                  <a:lnTo>
                    <a:pt x="1714299" y="3886770"/>
                  </a:lnTo>
                </a:path>
                <a:path w="7416800" h="3886835">
                  <a:moveTo>
                    <a:pt x="2533317" y="3840603"/>
                  </a:moveTo>
                  <a:lnTo>
                    <a:pt x="2533317" y="3886770"/>
                  </a:lnTo>
                </a:path>
                <a:path w="7416800" h="3886835">
                  <a:moveTo>
                    <a:pt x="3359796" y="3840603"/>
                  </a:moveTo>
                  <a:lnTo>
                    <a:pt x="3359796" y="3886770"/>
                  </a:lnTo>
                </a:path>
                <a:path w="7416800" h="3886835">
                  <a:moveTo>
                    <a:pt x="4193369" y="3840603"/>
                  </a:moveTo>
                  <a:lnTo>
                    <a:pt x="4193369" y="3886770"/>
                  </a:lnTo>
                </a:path>
                <a:path w="7416800" h="3886835">
                  <a:moveTo>
                    <a:pt x="5005049" y="3840603"/>
                  </a:moveTo>
                  <a:lnTo>
                    <a:pt x="5005049" y="3886770"/>
                  </a:lnTo>
                </a:path>
                <a:path w="7416800" h="3886835">
                  <a:moveTo>
                    <a:pt x="5831405" y="3840603"/>
                  </a:moveTo>
                  <a:lnTo>
                    <a:pt x="5831405" y="3886770"/>
                  </a:lnTo>
                </a:path>
                <a:path w="7416800" h="3886835">
                  <a:moveTo>
                    <a:pt x="6665101" y="3840603"/>
                  </a:moveTo>
                  <a:lnTo>
                    <a:pt x="6665101" y="3886770"/>
                  </a:lnTo>
                </a:path>
              </a:pathLst>
            </a:custGeom>
            <a:ln w="8486">
              <a:solidFill>
                <a:srgbClr val="858585"/>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1174780" y="1758184"/>
              <a:ext cx="7379273" cy="3379543"/>
            </a:xfrm>
            <a:prstGeom prst="rect">
              <a:avLst/>
            </a:prstGeom>
          </p:spPr>
        </p:pic>
      </p:grpSp>
      <p:sp>
        <p:nvSpPr>
          <p:cNvPr id="12" name="object 12"/>
          <p:cNvSpPr txBox="1"/>
          <p:nvPr/>
        </p:nvSpPr>
        <p:spPr>
          <a:xfrm>
            <a:off x="751214" y="5242626"/>
            <a:ext cx="285750" cy="200660"/>
          </a:xfrm>
          <a:prstGeom prst="rect">
            <a:avLst/>
          </a:prstGeom>
        </p:spPr>
        <p:txBody>
          <a:bodyPr vert="horz" wrap="square" lIns="0" tIns="12700" rIns="0" bIns="0" rtlCol="0">
            <a:spAutoFit/>
          </a:bodyPr>
          <a:lstStyle/>
          <a:p>
            <a:pPr marL="12700">
              <a:lnSpc>
                <a:spcPct val="100000"/>
              </a:lnSpc>
              <a:spcBef>
                <a:spcPts val="100"/>
              </a:spcBef>
            </a:pPr>
            <a:r>
              <a:rPr sz="1150" b="1" spc="95" dirty="0">
                <a:latin typeface="Calibri"/>
                <a:cs typeface="Calibri"/>
              </a:rPr>
              <a:t>$25</a:t>
            </a:r>
            <a:endParaRPr sz="1150">
              <a:latin typeface="Calibri"/>
              <a:cs typeface="Calibri"/>
            </a:endParaRPr>
          </a:p>
        </p:txBody>
      </p:sp>
      <p:sp>
        <p:nvSpPr>
          <p:cNvPr id="13" name="object 13"/>
          <p:cNvSpPr txBox="1"/>
          <p:nvPr/>
        </p:nvSpPr>
        <p:spPr>
          <a:xfrm>
            <a:off x="751214" y="4602527"/>
            <a:ext cx="285750" cy="200660"/>
          </a:xfrm>
          <a:prstGeom prst="rect">
            <a:avLst/>
          </a:prstGeom>
        </p:spPr>
        <p:txBody>
          <a:bodyPr vert="horz" wrap="square" lIns="0" tIns="12700" rIns="0" bIns="0" rtlCol="0">
            <a:spAutoFit/>
          </a:bodyPr>
          <a:lstStyle/>
          <a:p>
            <a:pPr marL="12700">
              <a:lnSpc>
                <a:spcPct val="100000"/>
              </a:lnSpc>
              <a:spcBef>
                <a:spcPts val="100"/>
              </a:spcBef>
            </a:pPr>
            <a:r>
              <a:rPr sz="1150" b="1" spc="95" dirty="0">
                <a:latin typeface="Calibri"/>
                <a:cs typeface="Calibri"/>
              </a:rPr>
              <a:t>$30</a:t>
            </a:r>
            <a:endParaRPr sz="1150">
              <a:latin typeface="Calibri"/>
              <a:cs typeface="Calibri"/>
            </a:endParaRPr>
          </a:p>
        </p:txBody>
      </p:sp>
      <p:sp>
        <p:nvSpPr>
          <p:cNvPr id="14" name="object 14"/>
          <p:cNvSpPr txBox="1"/>
          <p:nvPr/>
        </p:nvSpPr>
        <p:spPr>
          <a:xfrm>
            <a:off x="751214" y="3962428"/>
            <a:ext cx="285750" cy="200660"/>
          </a:xfrm>
          <a:prstGeom prst="rect">
            <a:avLst/>
          </a:prstGeom>
        </p:spPr>
        <p:txBody>
          <a:bodyPr vert="horz" wrap="square" lIns="0" tIns="12700" rIns="0" bIns="0" rtlCol="0">
            <a:spAutoFit/>
          </a:bodyPr>
          <a:lstStyle/>
          <a:p>
            <a:pPr marL="12700">
              <a:lnSpc>
                <a:spcPct val="100000"/>
              </a:lnSpc>
              <a:spcBef>
                <a:spcPts val="100"/>
              </a:spcBef>
            </a:pPr>
            <a:r>
              <a:rPr sz="1150" b="1" spc="95" dirty="0">
                <a:latin typeface="Calibri"/>
                <a:cs typeface="Calibri"/>
              </a:rPr>
              <a:t>$35</a:t>
            </a:r>
            <a:endParaRPr sz="1150">
              <a:latin typeface="Calibri"/>
              <a:cs typeface="Calibri"/>
            </a:endParaRPr>
          </a:p>
        </p:txBody>
      </p:sp>
      <p:sp>
        <p:nvSpPr>
          <p:cNvPr id="15" name="object 15"/>
          <p:cNvSpPr txBox="1"/>
          <p:nvPr/>
        </p:nvSpPr>
        <p:spPr>
          <a:xfrm>
            <a:off x="751214" y="3322080"/>
            <a:ext cx="285750" cy="201295"/>
          </a:xfrm>
          <a:prstGeom prst="rect">
            <a:avLst/>
          </a:prstGeom>
        </p:spPr>
        <p:txBody>
          <a:bodyPr vert="horz" wrap="square" lIns="0" tIns="12700" rIns="0" bIns="0" rtlCol="0">
            <a:spAutoFit/>
          </a:bodyPr>
          <a:lstStyle/>
          <a:p>
            <a:pPr marL="12700">
              <a:lnSpc>
                <a:spcPct val="100000"/>
              </a:lnSpc>
              <a:spcBef>
                <a:spcPts val="100"/>
              </a:spcBef>
            </a:pPr>
            <a:r>
              <a:rPr sz="1150" b="1" spc="95" dirty="0">
                <a:latin typeface="Calibri"/>
                <a:cs typeface="Calibri"/>
              </a:rPr>
              <a:t>$40</a:t>
            </a:r>
            <a:endParaRPr sz="1150">
              <a:latin typeface="Calibri"/>
              <a:cs typeface="Calibri"/>
            </a:endParaRPr>
          </a:p>
        </p:txBody>
      </p:sp>
      <p:sp>
        <p:nvSpPr>
          <p:cNvPr id="16" name="object 16"/>
          <p:cNvSpPr txBox="1"/>
          <p:nvPr/>
        </p:nvSpPr>
        <p:spPr>
          <a:xfrm>
            <a:off x="751214" y="2682438"/>
            <a:ext cx="285750" cy="200660"/>
          </a:xfrm>
          <a:prstGeom prst="rect">
            <a:avLst/>
          </a:prstGeom>
        </p:spPr>
        <p:txBody>
          <a:bodyPr vert="horz" wrap="square" lIns="0" tIns="12700" rIns="0" bIns="0" rtlCol="0">
            <a:spAutoFit/>
          </a:bodyPr>
          <a:lstStyle/>
          <a:p>
            <a:pPr marL="12700">
              <a:lnSpc>
                <a:spcPct val="100000"/>
              </a:lnSpc>
              <a:spcBef>
                <a:spcPts val="100"/>
              </a:spcBef>
            </a:pPr>
            <a:r>
              <a:rPr sz="1150" b="1" spc="95" dirty="0">
                <a:latin typeface="Calibri"/>
                <a:cs typeface="Calibri"/>
              </a:rPr>
              <a:t>$45</a:t>
            </a:r>
            <a:endParaRPr sz="1150">
              <a:latin typeface="Calibri"/>
              <a:cs typeface="Calibri"/>
            </a:endParaRPr>
          </a:p>
        </p:txBody>
      </p:sp>
      <p:sp>
        <p:nvSpPr>
          <p:cNvPr id="17" name="object 17"/>
          <p:cNvSpPr txBox="1"/>
          <p:nvPr/>
        </p:nvSpPr>
        <p:spPr>
          <a:xfrm>
            <a:off x="751214" y="2042339"/>
            <a:ext cx="285750" cy="200660"/>
          </a:xfrm>
          <a:prstGeom prst="rect">
            <a:avLst/>
          </a:prstGeom>
        </p:spPr>
        <p:txBody>
          <a:bodyPr vert="horz" wrap="square" lIns="0" tIns="12700" rIns="0" bIns="0" rtlCol="0">
            <a:spAutoFit/>
          </a:bodyPr>
          <a:lstStyle/>
          <a:p>
            <a:pPr marL="12700">
              <a:lnSpc>
                <a:spcPct val="100000"/>
              </a:lnSpc>
              <a:spcBef>
                <a:spcPts val="100"/>
              </a:spcBef>
            </a:pPr>
            <a:r>
              <a:rPr sz="1150" b="1" spc="95" dirty="0">
                <a:latin typeface="Calibri"/>
                <a:cs typeface="Calibri"/>
              </a:rPr>
              <a:t>$50</a:t>
            </a:r>
            <a:endParaRPr sz="1150">
              <a:latin typeface="Calibri"/>
              <a:cs typeface="Calibri"/>
            </a:endParaRPr>
          </a:p>
        </p:txBody>
      </p:sp>
      <p:sp>
        <p:nvSpPr>
          <p:cNvPr id="18" name="object 18"/>
          <p:cNvSpPr txBox="1"/>
          <p:nvPr/>
        </p:nvSpPr>
        <p:spPr>
          <a:xfrm>
            <a:off x="751214" y="1402240"/>
            <a:ext cx="285750" cy="200660"/>
          </a:xfrm>
          <a:prstGeom prst="rect">
            <a:avLst/>
          </a:prstGeom>
        </p:spPr>
        <p:txBody>
          <a:bodyPr vert="horz" wrap="square" lIns="0" tIns="12700" rIns="0" bIns="0" rtlCol="0">
            <a:spAutoFit/>
          </a:bodyPr>
          <a:lstStyle/>
          <a:p>
            <a:pPr marL="12700">
              <a:lnSpc>
                <a:spcPct val="100000"/>
              </a:lnSpc>
              <a:spcBef>
                <a:spcPts val="100"/>
              </a:spcBef>
            </a:pPr>
            <a:r>
              <a:rPr sz="1150" b="1" spc="95" dirty="0">
                <a:latin typeface="Calibri"/>
                <a:cs typeface="Calibri"/>
              </a:rPr>
              <a:t>$55</a:t>
            </a:r>
            <a:endParaRPr sz="1150">
              <a:latin typeface="Calibri"/>
              <a:cs typeface="Calibri"/>
            </a:endParaRPr>
          </a:p>
        </p:txBody>
      </p:sp>
      <p:sp>
        <p:nvSpPr>
          <p:cNvPr id="19" name="object 19"/>
          <p:cNvSpPr txBox="1"/>
          <p:nvPr/>
        </p:nvSpPr>
        <p:spPr>
          <a:xfrm>
            <a:off x="934744" y="5561691"/>
            <a:ext cx="547370" cy="200660"/>
          </a:xfrm>
          <a:prstGeom prst="rect">
            <a:avLst/>
          </a:prstGeom>
        </p:spPr>
        <p:txBody>
          <a:bodyPr vert="horz" wrap="square" lIns="0" tIns="12700" rIns="0" bIns="0" rtlCol="0">
            <a:spAutoFit/>
          </a:bodyPr>
          <a:lstStyle/>
          <a:p>
            <a:pPr marL="12700">
              <a:lnSpc>
                <a:spcPct val="100000"/>
              </a:lnSpc>
              <a:spcBef>
                <a:spcPts val="100"/>
              </a:spcBef>
            </a:pPr>
            <a:r>
              <a:rPr sz="1150" b="1" spc="95" dirty="0">
                <a:latin typeface="Calibri"/>
                <a:cs typeface="Calibri"/>
              </a:rPr>
              <a:t>Mar-19</a:t>
            </a:r>
            <a:endParaRPr sz="1150" dirty="0">
              <a:latin typeface="Calibri"/>
              <a:cs typeface="Calibri"/>
            </a:endParaRPr>
          </a:p>
        </p:txBody>
      </p:sp>
      <p:sp>
        <p:nvSpPr>
          <p:cNvPr id="20" name="object 20"/>
          <p:cNvSpPr txBox="1"/>
          <p:nvPr/>
        </p:nvSpPr>
        <p:spPr>
          <a:xfrm>
            <a:off x="1773411" y="5554153"/>
            <a:ext cx="443230" cy="200660"/>
          </a:xfrm>
          <a:prstGeom prst="rect">
            <a:avLst/>
          </a:prstGeom>
        </p:spPr>
        <p:txBody>
          <a:bodyPr vert="horz" wrap="square" lIns="0" tIns="12700" rIns="0" bIns="0" rtlCol="0">
            <a:spAutoFit/>
          </a:bodyPr>
          <a:lstStyle/>
          <a:p>
            <a:pPr marL="12700">
              <a:lnSpc>
                <a:spcPct val="100000"/>
              </a:lnSpc>
              <a:spcBef>
                <a:spcPts val="100"/>
              </a:spcBef>
            </a:pPr>
            <a:r>
              <a:rPr sz="1150" b="1" spc="75" dirty="0">
                <a:latin typeface="Calibri"/>
                <a:cs typeface="Calibri"/>
              </a:rPr>
              <a:t>Jul-19</a:t>
            </a:r>
            <a:endParaRPr sz="1150" dirty="0">
              <a:latin typeface="Calibri"/>
              <a:cs typeface="Calibri"/>
            </a:endParaRPr>
          </a:p>
        </p:txBody>
      </p:sp>
      <p:sp>
        <p:nvSpPr>
          <p:cNvPr id="21" name="object 21"/>
          <p:cNvSpPr txBox="1"/>
          <p:nvPr/>
        </p:nvSpPr>
        <p:spPr>
          <a:xfrm>
            <a:off x="7595503" y="5561691"/>
            <a:ext cx="538480" cy="200660"/>
          </a:xfrm>
          <a:prstGeom prst="rect">
            <a:avLst/>
          </a:prstGeom>
        </p:spPr>
        <p:txBody>
          <a:bodyPr vert="horz" wrap="square" lIns="0" tIns="12700" rIns="0" bIns="0" rtlCol="0">
            <a:spAutoFit/>
          </a:bodyPr>
          <a:lstStyle/>
          <a:p>
            <a:pPr marL="12700">
              <a:lnSpc>
                <a:spcPct val="100000"/>
              </a:lnSpc>
              <a:spcBef>
                <a:spcPts val="100"/>
              </a:spcBef>
            </a:pPr>
            <a:r>
              <a:rPr sz="1150" b="1" spc="120" dirty="0">
                <a:latin typeface="Calibri"/>
                <a:cs typeface="Calibri"/>
              </a:rPr>
              <a:t>No</a:t>
            </a:r>
            <a:r>
              <a:rPr sz="1150" b="1" spc="90" dirty="0">
                <a:latin typeface="Calibri"/>
                <a:cs typeface="Calibri"/>
              </a:rPr>
              <a:t>v</a:t>
            </a:r>
            <a:r>
              <a:rPr sz="1150" b="1" spc="50" dirty="0">
                <a:latin typeface="Calibri"/>
                <a:cs typeface="Calibri"/>
              </a:rPr>
              <a:t>-</a:t>
            </a:r>
            <a:r>
              <a:rPr sz="1150" b="1" spc="105" dirty="0">
                <a:latin typeface="Calibri"/>
                <a:cs typeface="Calibri"/>
              </a:rPr>
              <a:t>2</a:t>
            </a:r>
            <a:r>
              <a:rPr sz="1150" b="1" spc="100" dirty="0">
                <a:latin typeface="Calibri"/>
                <a:cs typeface="Calibri"/>
              </a:rPr>
              <a:t>1</a:t>
            </a:r>
            <a:endParaRPr sz="1150" dirty="0">
              <a:latin typeface="Calibri"/>
              <a:cs typeface="Calibri"/>
            </a:endParaRPr>
          </a:p>
        </p:txBody>
      </p:sp>
      <p:sp>
        <p:nvSpPr>
          <p:cNvPr id="22" name="object 22"/>
          <p:cNvSpPr txBox="1"/>
          <p:nvPr/>
        </p:nvSpPr>
        <p:spPr>
          <a:xfrm>
            <a:off x="527599" y="3173935"/>
            <a:ext cx="197485" cy="499745"/>
          </a:xfrm>
          <a:prstGeom prst="rect">
            <a:avLst/>
          </a:prstGeom>
        </p:spPr>
        <p:txBody>
          <a:bodyPr vert="vert270" wrap="square" lIns="0" tIns="0" rIns="0" bIns="0" rtlCol="0">
            <a:spAutoFit/>
          </a:bodyPr>
          <a:lstStyle/>
          <a:p>
            <a:pPr marL="12700">
              <a:lnSpc>
                <a:spcPts val="1385"/>
              </a:lnSpc>
            </a:pPr>
            <a:r>
              <a:rPr sz="1350" b="1" dirty="0">
                <a:latin typeface="Calibri"/>
                <a:cs typeface="Calibri"/>
              </a:rPr>
              <a:t>$</a:t>
            </a:r>
            <a:r>
              <a:rPr sz="1350" b="1" spc="-10" dirty="0">
                <a:latin typeface="Calibri"/>
                <a:cs typeface="Calibri"/>
              </a:rPr>
              <a:t>/</a:t>
            </a:r>
            <a:r>
              <a:rPr sz="1350" b="1" dirty="0">
                <a:latin typeface="Calibri"/>
                <a:cs typeface="Calibri"/>
              </a:rPr>
              <a:t>MWh</a:t>
            </a:r>
            <a:endParaRPr sz="1350">
              <a:latin typeface="Calibri"/>
              <a:cs typeface="Calibri"/>
            </a:endParaRPr>
          </a:p>
        </p:txBody>
      </p:sp>
      <p:grpSp>
        <p:nvGrpSpPr>
          <p:cNvPr id="23" name="object 23"/>
          <p:cNvGrpSpPr/>
          <p:nvPr/>
        </p:nvGrpSpPr>
        <p:grpSpPr>
          <a:xfrm>
            <a:off x="2227524" y="5947323"/>
            <a:ext cx="2228215" cy="24130"/>
            <a:chOff x="2227524" y="5947323"/>
            <a:chExt cx="2228215" cy="24130"/>
          </a:xfrm>
        </p:grpSpPr>
        <p:sp>
          <p:nvSpPr>
            <p:cNvPr id="24" name="object 24"/>
            <p:cNvSpPr/>
            <p:nvPr/>
          </p:nvSpPr>
          <p:spPr>
            <a:xfrm>
              <a:off x="2239272" y="5959070"/>
              <a:ext cx="234950" cy="635"/>
            </a:xfrm>
            <a:custGeom>
              <a:avLst/>
              <a:gdLst/>
              <a:ahLst/>
              <a:cxnLst/>
              <a:rect l="l" t="t" r="r" b="b"/>
              <a:pathLst>
                <a:path w="234950" h="635">
                  <a:moveTo>
                    <a:pt x="0" y="0"/>
                  </a:moveTo>
                  <a:lnTo>
                    <a:pt x="234843" y="10"/>
                  </a:lnTo>
                </a:path>
              </a:pathLst>
            </a:custGeom>
            <a:ln w="23395">
              <a:solidFill>
                <a:srgbClr val="A8423E"/>
              </a:solidFill>
            </a:ln>
          </p:spPr>
          <p:txBody>
            <a:bodyPr wrap="square" lIns="0" tIns="0" rIns="0" bIns="0" rtlCol="0"/>
            <a:lstStyle/>
            <a:p>
              <a:endParaRPr/>
            </a:p>
          </p:txBody>
        </p:sp>
        <p:sp>
          <p:nvSpPr>
            <p:cNvPr id="25" name="object 25"/>
            <p:cNvSpPr/>
            <p:nvPr/>
          </p:nvSpPr>
          <p:spPr>
            <a:xfrm>
              <a:off x="3224148" y="5959070"/>
              <a:ext cx="234950" cy="635"/>
            </a:xfrm>
            <a:custGeom>
              <a:avLst/>
              <a:gdLst/>
              <a:ahLst/>
              <a:cxnLst/>
              <a:rect l="l" t="t" r="r" b="b"/>
              <a:pathLst>
                <a:path w="234950" h="635">
                  <a:moveTo>
                    <a:pt x="0" y="0"/>
                  </a:moveTo>
                  <a:lnTo>
                    <a:pt x="234843" y="10"/>
                  </a:lnTo>
                </a:path>
              </a:pathLst>
            </a:custGeom>
            <a:ln w="23395">
              <a:solidFill>
                <a:srgbClr val="000000"/>
              </a:solidFill>
            </a:ln>
          </p:spPr>
          <p:txBody>
            <a:bodyPr wrap="square" lIns="0" tIns="0" rIns="0" bIns="0" rtlCol="0"/>
            <a:lstStyle/>
            <a:p>
              <a:endParaRPr/>
            </a:p>
          </p:txBody>
        </p:sp>
        <p:sp>
          <p:nvSpPr>
            <p:cNvPr id="26" name="object 26"/>
            <p:cNvSpPr/>
            <p:nvPr/>
          </p:nvSpPr>
          <p:spPr>
            <a:xfrm>
              <a:off x="4209025" y="5959070"/>
              <a:ext cx="234950" cy="635"/>
            </a:xfrm>
            <a:custGeom>
              <a:avLst/>
              <a:gdLst/>
              <a:ahLst/>
              <a:cxnLst/>
              <a:rect l="l" t="t" r="r" b="b"/>
              <a:pathLst>
                <a:path w="234950" h="635">
                  <a:moveTo>
                    <a:pt x="0" y="0"/>
                  </a:moveTo>
                  <a:lnTo>
                    <a:pt x="234843" y="10"/>
                  </a:lnTo>
                </a:path>
              </a:pathLst>
            </a:custGeom>
            <a:ln w="23395">
              <a:solidFill>
                <a:srgbClr val="6D538D"/>
              </a:solidFill>
            </a:ln>
          </p:spPr>
          <p:txBody>
            <a:bodyPr wrap="square" lIns="0" tIns="0" rIns="0" bIns="0" rtlCol="0"/>
            <a:lstStyle/>
            <a:p>
              <a:endParaRPr/>
            </a:p>
          </p:txBody>
        </p:sp>
      </p:grpSp>
      <p:sp>
        <p:nvSpPr>
          <p:cNvPr id="27" name="object 27"/>
          <p:cNvSpPr txBox="1"/>
          <p:nvPr/>
        </p:nvSpPr>
        <p:spPr>
          <a:xfrm>
            <a:off x="2473693" y="5561691"/>
            <a:ext cx="2571082" cy="489878"/>
          </a:xfrm>
          <a:prstGeom prst="rect">
            <a:avLst/>
          </a:prstGeom>
        </p:spPr>
        <p:txBody>
          <a:bodyPr vert="horz" wrap="square" lIns="0" tIns="12700" rIns="0" bIns="0" rtlCol="0">
            <a:spAutoFit/>
          </a:bodyPr>
          <a:lstStyle/>
          <a:p>
            <a:pPr marL="104775">
              <a:lnSpc>
                <a:spcPct val="100000"/>
              </a:lnSpc>
              <a:spcBef>
                <a:spcPts val="100"/>
              </a:spcBef>
              <a:tabLst>
                <a:tab pos="919480" algn="l"/>
                <a:tab pos="1798320" algn="l"/>
              </a:tabLst>
            </a:pPr>
            <a:r>
              <a:rPr sz="1150" b="1" spc="95" dirty="0">
                <a:latin typeface="Calibri"/>
                <a:cs typeface="Calibri"/>
              </a:rPr>
              <a:t>Nov-19	Mar-20	</a:t>
            </a:r>
            <a:r>
              <a:rPr sz="1150" b="1" spc="75" dirty="0">
                <a:latin typeface="Calibri"/>
                <a:cs typeface="Calibri"/>
              </a:rPr>
              <a:t>Jul-20</a:t>
            </a:r>
            <a:endParaRPr sz="1150" dirty="0">
              <a:latin typeface="Calibri"/>
              <a:cs typeface="Calibri"/>
            </a:endParaRPr>
          </a:p>
          <a:p>
            <a:pPr>
              <a:lnSpc>
                <a:spcPct val="100000"/>
              </a:lnSpc>
              <a:spcBef>
                <a:spcPts val="20"/>
              </a:spcBef>
            </a:pPr>
            <a:endParaRPr sz="800" dirty="0" smtClean="0">
              <a:latin typeface="Calibri"/>
              <a:cs typeface="Calibri"/>
            </a:endParaRPr>
          </a:p>
          <a:p>
            <a:pPr marL="12700">
              <a:lnSpc>
                <a:spcPct val="100000"/>
              </a:lnSpc>
              <a:spcBef>
                <a:spcPts val="5"/>
              </a:spcBef>
              <a:tabLst>
                <a:tab pos="997585" algn="l"/>
                <a:tab pos="1983105" algn="l"/>
              </a:tabLst>
            </a:pPr>
            <a:r>
              <a:rPr lang="en-US" sz="1150" b="1" spc="100" dirty="0" smtClean="0">
                <a:latin typeface="Calibri"/>
                <a:cs typeface="Calibri"/>
              </a:rPr>
              <a:t>20</a:t>
            </a:r>
            <a:r>
              <a:rPr sz="1150" b="1" spc="100" dirty="0" smtClean="0">
                <a:latin typeface="Calibri"/>
                <a:cs typeface="Calibri"/>
              </a:rPr>
              <a:t>22</a:t>
            </a:r>
            <a:r>
              <a:rPr sz="1150" b="1" spc="100" dirty="0">
                <a:latin typeface="Calibri"/>
                <a:cs typeface="Calibri"/>
              </a:rPr>
              <a:t>	</a:t>
            </a:r>
            <a:r>
              <a:rPr lang="en-US" sz="1150" b="1" spc="100" dirty="0" smtClean="0">
                <a:latin typeface="Calibri"/>
                <a:cs typeface="Calibri"/>
              </a:rPr>
              <a:t>20</a:t>
            </a:r>
            <a:r>
              <a:rPr sz="1150" b="1" spc="100" dirty="0" smtClean="0">
                <a:latin typeface="Calibri"/>
                <a:cs typeface="Calibri"/>
              </a:rPr>
              <a:t>23</a:t>
            </a:r>
            <a:r>
              <a:rPr sz="1150" b="1" spc="100" dirty="0">
                <a:latin typeface="Calibri"/>
                <a:cs typeface="Calibri"/>
              </a:rPr>
              <a:t>	</a:t>
            </a:r>
            <a:r>
              <a:rPr lang="en-US" sz="1150" b="1" spc="100" dirty="0" smtClean="0">
                <a:latin typeface="Calibri"/>
                <a:cs typeface="Calibri"/>
              </a:rPr>
              <a:t>20</a:t>
            </a:r>
            <a:r>
              <a:rPr sz="1150" b="1" spc="100" dirty="0" smtClean="0">
                <a:latin typeface="Calibri"/>
                <a:cs typeface="Calibri"/>
              </a:rPr>
              <a:t>24</a:t>
            </a:r>
            <a:endParaRPr sz="1150" dirty="0">
              <a:latin typeface="Calibri"/>
              <a:cs typeface="Calibri"/>
            </a:endParaRPr>
          </a:p>
        </p:txBody>
      </p:sp>
      <p:grpSp>
        <p:nvGrpSpPr>
          <p:cNvPr id="28" name="object 28"/>
          <p:cNvGrpSpPr/>
          <p:nvPr/>
        </p:nvGrpSpPr>
        <p:grpSpPr>
          <a:xfrm>
            <a:off x="5182154" y="5947323"/>
            <a:ext cx="1243330" cy="24130"/>
            <a:chOff x="5182154" y="5947323"/>
            <a:chExt cx="1243330" cy="24130"/>
          </a:xfrm>
        </p:grpSpPr>
        <p:sp>
          <p:nvSpPr>
            <p:cNvPr id="29" name="object 29"/>
            <p:cNvSpPr/>
            <p:nvPr/>
          </p:nvSpPr>
          <p:spPr>
            <a:xfrm>
              <a:off x="5193901" y="5959070"/>
              <a:ext cx="234950" cy="635"/>
            </a:xfrm>
            <a:custGeom>
              <a:avLst/>
              <a:gdLst/>
              <a:ahLst/>
              <a:cxnLst/>
              <a:rect l="l" t="t" r="r" b="b"/>
              <a:pathLst>
                <a:path w="234950" h="635">
                  <a:moveTo>
                    <a:pt x="0" y="0"/>
                  </a:moveTo>
                  <a:lnTo>
                    <a:pt x="234843" y="10"/>
                  </a:lnTo>
                </a:path>
              </a:pathLst>
            </a:custGeom>
            <a:ln w="23395">
              <a:solidFill>
                <a:srgbClr val="00AF50"/>
              </a:solidFill>
            </a:ln>
          </p:spPr>
          <p:txBody>
            <a:bodyPr wrap="square" lIns="0" tIns="0" rIns="0" bIns="0" rtlCol="0"/>
            <a:lstStyle/>
            <a:p>
              <a:endParaRPr/>
            </a:p>
          </p:txBody>
        </p:sp>
        <p:sp>
          <p:nvSpPr>
            <p:cNvPr id="30" name="object 30"/>
            <p:cNvSpPr/>
            <p:nvPr/>
          </p:nvSpPr>
          <p:spPr>
            <a:xfrm>
              <a:off x="6178778" y="5959070"/>
              <a:ext cx="234950" cy="635"/>
            </a:xfrm>
            <a:custGeom>
              <a:avLst/>
              <a:gdLst/>
              <a:ahLst/>
              <a:cxnLst/>
              <a:rect l="l" t="t" r="r" b="b"/>
              <a:pathLst>
                <a:path w="234950" h="635">
                  <a:moveTo>
                    <a:pt x="0" y="0"/>
                  </a:moveTo>
                  <a:lnTo>
                    <a:pt x="234843" y="10"/>
                  </a:lnTo>
                </a:path>
              </a:pathLst>
            </a:custGeom>
            <a:ln w="23395">
              <a:solidFill>
                <a:srgbClr val="DA8137"/>
              </a:solidFill>
            </a:ln>
          </p:spPr>
          <p:txBody>
            <a:bodyPr wrap="square" lIns="0" tIns="0" rIns="0" bIns="0" rtlCol="0"/>
            <a:lstStyle/>
            <a:p>
              <a:endParaRPr/>
            </a:p>
          </p:txBody>
        </p:sp>
      </p:grpSp>
      <p:sp>
        <p:nvSpPr>
          <p:cNvPr id="31" name="object 31"/>
          <p:cNvSpPr txBox="1"/>
          <p:nvPr/>
        </p:nvSpPr>
        <p:spPr>
          <a:xfrm>
            <a:off x="5142976" y="5577041"/>
            <a:ext cx="2130425" cy="489878"/>
          </a:xfrm>
          <a:prstGeom prst="rect">
            <a:avLst/>
          </a:prstGeom>
        </p:spPr>
        <p:txBody>
          <a:bodyPr vert="horz" wrap="square" lIns="0" tIns="12700" rIns="0" bIns="0" rtlCol="0">
            <a:spAutoFit/>
          </a:bodyPr>
          <a:lstStyle/>
          <a:p>
            <a:pPr marL="12700">
              <a:lnSpc>
                <a:spcPct val="100000"/>
              </a:lnSpc>
              <a:spcBef>
                <a:spcPts val="100"/>
              </a:spcBef>
              <a:tabLst>
                <a:tab pos="820419" algn="l"/>
                <a:tab pos="1699260" algn="l"/>
              </a:tabLst>
            </a:pPr>
            <a:r>
              <a:rPr sz="1150" b="1" spc="120" dirty="0">
                <a:latin typeface="Calibri"/>
                <a:cs typeface="Calibri"/>
              </a:rPr>
              <a:t>No</a:t>
            </a:r>
            <a:r>
              <a:rPr sz="1150" b="1" spc="90" dirty="0">
                <a:latin typeface="Calibri"/>
                <a:cs typeface="Calibri"/>
              </a:rPr>
              <a:t>v</a:t>
            </a:r>
            <a:r>
              <a:rPr sz="1150" b="1" spc="50" dirty="0">
                <a:latin typeface="Calibri"/>
                <a:cs typeface="Calibri"/>
              </a:rPr>
              <a:t>-</a:t>
            </a:r>
            <a:r>
              <a:rPr sz="1150" b="1" spc="105" dirty="0">
                <a:latin typeface="Calibri"/>
                <a:cs typeface="Calibri"/>
              </a:rPr>
              <a:t>2</a:t>
            </a:r>
            <a:r>
              <a:rPr sz="1150" b="1" spc="100" dirty="0">
                <a:latin typeface="Calibri"/>
                <a:cs typeface="Calibri"/>
              </a:rPr>
              <a:t>0</a:t>
            </a:r>
            <a:r>
              <a:rPr sz="1150" b="1" dirty="0">
                <a:latin typeface="Calibri"/>
                <a:cs typeface="Calibri"/>
              </a:rPr>
              <a:t>	</a:t>
            </a:r>
            <a:r>
              <a:rPr sz="1150" b="1" spc="135" dirty="0">
                <a:latin typeface="Calibri"/>
                <a:cs typeface="Calibri"/>
              </a:rPr>
              <a:t>Ma</a:t>
            </a:r>
            <a:r>
              <a:rPr sz="1150" b="1" spc="60" dirty="0">
                <a:latin typeface="Calibri"/>
                <a:cs typeface="Calibri"/>
              </a:rPr>
              <a:t>r</a:t>
            </a:r>
            <a:r>
              <a:rPr sz="1150" b="1" spc="75" dirty="0">
                <a:latin typeface="Calibri"/>
                <a:cs typeface="Calibri"/>
              </a:rPr>
              <a:t>-2</a:t>
            </a:r>
            <a:r>
              <a:rPr sz="1150" b="1" spc="100" dirty="0">
                <a:latin typeface="Calibri"/>
                <a:cs typeface="Calibri"/>
              </a:rPr>
              <a:t>1</a:t>
            </a:r>
            <a:r>
              <a:rPr sz="1150" b="1" dirty="0">
                <a:latin typeface="Calibri"/>
                <a:cs typeface="Calibri"/>
              </a:rPr>
              <a:t>	</a:t>
            </a:r>
            <a:r>
              <a:rPr sz="1150" b="1" spc="80" dirty="0">
                <a:latin typeface="Calibri"/>
                <a:cs typeface="Calibri"/>
              </a:rPr>
              <a:t>Ju</a:t>
            </a:r>
            <a:r>
              <a:rPr sz="1150" b="1" spc="75" dirty="0">
                <a:latin typeface="Calibri"/>
                <a:cs typeface="Calibri"/>
              </a:rPr>
              <a:t>l-21</a:t>
            </a:r>
            <a:endParaRPr sz="1150" dirty="0">
              <a:latin typeface="Calibri"/>
              <a:cs typeface="Calibri"/>
            </a:endParaRPr>
          </a:p>
          <a:p>
            <a:pPr>
              <a:lnSpc>
                <a:spcPct val="100000"/>
              </a:lnSpc>
              <a:spcBef>
                <a:spcPts val="20"/>
              </a:spcBef>
            </a:pPr>
            <a:endParaRPr sz="800" dirty="0">
              <a:latin typeface="Calibri"/>
              <a:cs typeface="Calibri"/>
            </a:endParaRPr>
          </a:p>
          <a:p>
            <a:pPr marL="396875">
              <a:lnSpc>
                <a:spcPct val="100000"/>
              </a:lnSpc>
              <a:spcBef>
                <a:spcPts val="5"/>
              </a:spcBef>
              <a:tabLst>
                <a:tab pos="1381760" algn="l"/>
              </a:tabLst>
            </a:pPr>
            <a:r>
              <a:rPr lang="en-US" sz="1150" b="1" spc="100" dirty="0" smtClean="0">
                <a:latin typeface="Calibri"/>
                <a:cs typeface="Calibri"/>
              </a:rPr>
              <a:t>20</a:t>
            </a:r>
            <a:r>
              <a:rPr sz="1150" b="1" spc="100" dirty="0" smtClean="0">
                <a:latin typeface="Calibri"/>
                <a:cs typeface="Calibri"/>
              </a:rPr>
              <a:t>25</a:t>
            </a:r>
            <a:r>
              <a:rPr sz="1150" b="1" spc="100" dirty="0">
                <a:latin typeface="Calibri"/>
                <a:cs typeface="Calibri"/>
              </a:rPr>
              <a:t>	</a:t>
            </a:r>
            <a:r>
              <a:rPr lang="en-US" sz="1150" b="1" spc="100" dirty="0" smtClean="0">
                <a:latin typeface="Calibri"/>
                <a:cs typeface="Calibri"/>
              </a:rPr>
              <a:t>20</a:t>
            </a:r>
            <a:r>
              <a:rPr sz="1150" b="1" spc="100" dirty="0" smtClean="0">
                <a:latin typeface="Calibri"/>
                <a:cs typeface="Calibri"/>
              </a:rPr>
              <a:t>26</a:t>
            </a:r>
            <a:endParaRPr sz="1150" dirty="0">
              <a:latin typeface="Calibri"/>
              <a:cs typeface="Calibri"/>
            </a:endParaRPr>
          </a:p>
        </p:txBody>
      </p:sp>
      <p:grpSp>
        <p:nvGrpSpPr>
          <p:cNvPr id="32" name="object 32"/>
          <p:cNvGrpSpPr/>
          <p:nvPr/>
        </p:nvGrpSpPr>
        <p:grpSpPr>
          <a:xfrm>
            <a:off x="424953" y="1239939"/>
            <a:ext cx="8350250" cy="5156200"/>
            <a:chOff x="417049" y="989185"/>
            <a:chExt cx="8350250" cy="5156200"/>
          </a:xfrm>
        </p:grpSpPr>
        <p:sp>
          <p:nvSpPr>
            <p:cNvPr id="33" name="object 33"/>
            <p:cNvSpPr/>
            <p:nvPr/>
          </p:nvSpPr>
          <p:spPr>
            <a:xfrm>
              <a:off x="421494" y="993630"/>
              <a:ext cx="8341359" cy="5147310"/>
            </a:xfrm>
            <a:custGeom>
              <a:avLst/>
              <a:gdLst/>
              <a:ahLst/>
              <a:cxnLst/>
              <a:rect l="l" t="t" r="r" b="b"/>
              <a:pathLst>
                <a:path w="8341359" h="5147310">
                  <a:moveTo>
                    <a:pt x="0" y="5146993"/>
                  </a:moveTo>
                  <a:lnTo>
                    <a:pt x="8341361" y="5146993"/>
                  </a:lnTo>
                  <a:lnTo>
                    <a:pt x="8341360" y="0"/>
                  </a:lnTo>
                  <a:lnTo>
                    <a:pt x="0" y="0"/>
                  </a:lnTo>
                  <a:lnTo>
                    <a:pt x="0" y="5146993"/>
                  </a:lnTo>
                  <a:close/>
                </a:path>
              </a:pathLst>
            </a:custGeom>
            <a:ln w="8177">
              <a:solidFill>
                <a:srgbClr val="858585"/>
              </a:solidFill>
            </a:ln>
          </p:spPr>
          <p:txBody>
            <a:bodyPr wrap="square" lIns="0" tIns="0" rIns="0" bIns="0" rtlCol="0"/>
            <a:lstStyle/>
            <a:p>
              <a:endParaRPr/>
            </a:p>
          </p:txBody>
        </p:sp>
        <p:sp>
          <p:nvSpPr>
            <p:cNvPr id="34" name="object 34"/>
            <p:cNvSpPr/>
            <p:nvPr/>
          </p:nvSpPr>
          <p:spPr>
            <a:xfrm>
              <a:off x="1200525" y="1516953"/>
              <a:ext cx="4680585" cy="239395"/>
            </a:xfrm>
            <a:custGeom>
              <a:avLst/>
              <a:gdLst/>
              <a:ahLst/>
              <a:cxnLst/>
              <a:rect l="l" t="t" r="r" b="b"/>
              <a:pathLst>
                <a:path w="4680585" h="239394">
                  <a:moveTo>
                    <a:pt x="0" y="238979"/>
                  </a:moveTo>
                  <a:lnTo>
                    <a:pt x="4680362" y="238979"/>
                  </a:lnTo>
                  <a:lnTo>
                    <a:pt x="4680362" y="0"/>
                  </a:lnTo>
                  <a:lnTo>
                    <a:pt x="0" y="0"/>
                  </a:lnTo>
                  <a:lnTo>
                    <a:pt x="0" y="238979"/>
                  </a:lnTo>
                  <a:close/>
                </a:path>
              </a:pathLst>
            </a:custGeom>
            <a:solidFill>
              <a:srgbClr val="00AFEF"/>
            </a:solidFill>
          </p:spPr>
          <p:txBody>
            <a:bodyPr wrap="square" lIns="0" tIns="0" rIns="0" bIns="0" rtlCol="0"/>
            <a:lstStyle/>
            <a:p>
              <a:endParaRPr/>
            </a:p>
          </p:txBody>
        </p:sp>
        <p:sp>
          <p:nvSpPr>
            <p:cNvPr id="35" name="object 35"/>
            <p:cNvSpPr/>
            <p:nvPr/>
          </p:nvSpPr>
          <p:spPr>
            <a:xfrm>
              <a:off x="1200525" y="1755933"/>
              <a:ext cx="4680585" cy="717550"/>
            </a:xfrm>
            <a:custGeom>
              <a:avLst/>
              <a:gdLst/>
              <a:ahLst/>
              <a:cxnLst/>
              <a:rect l="l" t="t" r="r" b="b"/>
              <a:pathLst>
                <a:path w="4680585" h="717550">
                  <a:moveTo>
                    <a:pt x="0" y="717355"/>
                  </a:moveTo>
                  <a:lnTo>
                    <a:pt x="4680362" y="717355"/>
                  </a:lnTo>
                  <a:lnTo>
                    <a:pt x="4680362" y="0"/>
                  </a:lnTo>
                  <a:lnTo>
                    <a:pt x="0" y="0"/>
                  </a:lnTo>
                  <a:lnTo>
                    <a:pt x="0" y="717355"/>
                  </a:lnTo>
                  <a:close/>
                </a:path>
              </a:pathLst>
            </a:custGeom>
            <a:solidFill>
              <a:srgbClr val="FFFFFF"/>
            </a:solidFill>
          </p:spPr>
          <p:txBody>
            <a:bodyPr wrap="square" lIns="0" tIns="0" rIns="0" bIns="0" rtlCol="0"/>
            <a:lstStyle/>
            <a:p>
              <a:endParaRPr/>
            </a:p>
          </p:txBody>
        </p:sp>
        <p:sp>
          <p:nvSpPr>
            <p:cNvPr id="36" name="object 36"/>
            <p:cNvSpPr/>
            <p:nvPr/>
          </p:nvSpPr>
          <p:spPr>
            <a:xfrm>
              <a:off x="1200525" y="2473288"/>
              <a:ext cx="4680585" cy="247650"/>
            </a:xfrm>
            <a:custGeom>
              <a:avLst/>
              <a:gdLst/>
              <a:ahLst/>
              <a:cxnLst/>
              <a:rect l="l" t="t" r="r" b="b"/>
              <a:pathLst>
                <a:path w="4680585" h="247650">
                  <a:moveTo>
                    <a:pt x="0" y="247182"/>
                  </a:moveTo>
                  <a:lnTo>
                    <a:pt x="4680362" y="247182"/>
                  </a:lnTo>
                  <a:lnTo>
                    <a:pt x="4680362" y="0"/>
                  </a:lnTo>
                  <a:lnTo>
                    <a:pt x="0" y="0"/>
                  </a:lnTo>
                  <a:lnTo>
                    <a:pt x="0" y="247182"/>
                  </a:lnTo>
                  <a:close/>
                </a:path>
              </a:pathLst>
            </a:custGeom>
            <a:solidFill>
              <a:srgbClr val="FFFF00"/>
            </a:solidFill>
          </p:spPr>
          <p:txBody>
            <a:bodyPr wrap="square" lIns="0" tIns="0" rIns="0" bIns="0" rtlCol="0"/>
            <a:lstStyle/>
            <a:p>
              <a:endParaRPr dirty="0"/>
            </a:p>
          </p:txBody>
        </p:sp>
        <p:sp>
          <p:nvSpPr>
            <p:cNvPr id="37" name="object 37"/>
            <p:cNvSpPr/>
            <p:nvPr/>
          </p:nvSpPr>
          <p:spPr>
            <a:xfrm>
              <a:off x="1200525" y="2720470"/>
              <a:ext cx="4680585" cy="255904"/>
            </a:xfrm>
            <a:custGeom>
              <a:avLst/>
              <a:gdLst/>
              <a:ahLst/>
              <a:cxnLst/>
              <a:rect l="l" t="t" r="r" b="b"/>
              <a:pathLst>
                <a:path w="4680585" h="255905">
                  <a:moveTo>
                    <a:pt x="4680362" y="0"/>
                  </a:moveTo>
                  <a:lnTo>
                    <a:pt x="0" y="0"/>
                  </a:lnTo>
                  <a:lnTo>
                    <a:pt x="0" y="255788"/>
                  </a:lnTo>
                  <a:lnTo>
                    <a:pt x="4680362" y="255788"/>
                  </a:lnTo>
                  <a:lnTo>
                    <a:pt x="4680362" y="0"/>
                  </a:lnTo>
                  <a:close/>
                </a:path>
              </a:pathLst>
            </a:custGeom>
            <a:solidFill>
              <a:srgbClr val="F79546"/>
            </a:solidFill>
          </p:spPr>
          <p:txBody>
            <a:bodyPr wrap="square" lIns="0" tIns="0" rIns="0" bIns="0" rtlCol="0"/>
            <a:lstStyle/>
            <a:p>
              <a:endParaRPr/>
            </a:p>
          </p:txBody>
        </p:sp>
      </p:grpSp>
      <p:sp>
        <p:nvSpPr>
          <p:cNvPr id="38" name="object 38"/>
          <p:cNvSpPr txBox="1"/>
          <p:nvPr/>
        </p:nvSpPr>
        <p:spPr>
          <a:xfrm>
            <a:off x="1321677" y="1504665"/>
            <a:ext cx="729449" cy="231469"/>
          </a:xfrm>
          <a:prstGeom prst="rect">
            <a:avLst/>
          </a:prstGeom>
        </p:spPr>
        <p:txBody>
          <a:bodyPr vert="horz" wrap="square" lIns="0" tIns="15875" rIns="0" bIns="0" rtlCol="0">
            <a:spAutoFit/>
          </a:bodyPr>
          <a:lstStyle/>
          <a:p>
            <a:pPr marL="12700">
              <a:lnSpc>
                <a:spcPct val="100000"/>
              </a:lnSpc>
              <a:spcBef>
                <a:spcPts val="125"/>
              </a:spcBef>
            </a:pPr>
            <a:r>
              <a:rPr lang="en-US" sz="1400" b="1" spc="-70" dirty="0" smtClean="0">
                <a:latin typeface="Calibri"/>
                <a:cs typeface="Calibri"/>
              </a:rPr>
              <a:t>Period</a:t>
            </a:r>
            <a:endParaRPr sz="1400" dirty="0">
              <a:latin typeface="Calibri"/>
              <a:cs typeface="Calibri"/>
            </a:endParaRPr>
          </a:p>
        </p:txBody>
      </p:sp>
      <p:sp>
        <p:nvSpPr>
          <p:cNvPr id="39" name="object 39"/>
          <p:cNvSpPr txBox="1"/>
          <p:nvPr/>
        </p:nvSpPr>
        <p:spPr>
          <a:xfrm>
            <a:off x="2179003" y="1217841"/>
            <a:ext cx="5027295" cy="493725"/>
          </a:xfrm>
          <a:prstGeom prst="rect">
            <a:avLst/>
          </a:prstGeom>
        </p:spPr>
        <p:txBody>
          <a:bodyPr vert="horz" wrap="square" lIns="0" tIns="11430" rIns="0" bIns="0" rtlCol="0">
            <a:spAutoFit/>
          </a:bodyPr>
          <a:lstStyle/>
          <a:p>
            <a:pPr marL="12700">
              <a:lnSpc>
                <a:spcPct val="100000"/>
              </a:lnSpc>
              <a:spcBef>
                <a:spcPts val="90"/>
              </a:spcBef>
            </a:pPr>
            <a:r>
              <a:rPr sz="1650" b="1" spc="125" dirty="0" smtClean="0">
                <a:latin typeface="Calibri"/>
                <a:cs typeface="Calibri"/>
              </a:rPr>
              <a:t>Forward</a:t>
            </a:r>
            <a:r>
              <a:rPr sz="1650" b="1" spc="65" dirty="0" smtClean="0">
                <a:latin typeface="Calibri"/>
                <a:cs typeface="Calibri"/>
              </a:rPr>
              <a:t> </a:t>
            </a:r>
            <a:r>
              <a:rPr sz="1650" b="1" spc="125" dirty="0">
                <a:latin typeface="Calibri"/>
                <a:cs typeface="Calibri"/>
              </a:rPr>
              <a:t>Calendar</a:t>
            </a:r>
            <a:r>
              <a:rPr sz="1650" b="1" spc="55" dirty="0">
                <a:latin typeface="Calibri"/>
                <a:cs typeface="Calibri"/>
              </a:rPr>
              <a:t> </a:t>
            </a:r>
            <a:r>
              <a:rPr sz="1650" b="1" spc="105" dirty="0">
                <a:latin typeface="Calibri"/>
                <a:cs typeface="Calibri"/>
              </a:rPr>
              <a:t>Strips</a:t>
            </a:r>
            <a:r>
              <a:rPr sz="1650" b="1" spc="75" dirty="0">
                <a:latin typeface="Calibri"/>
                <a:cs typeface="Calibri"/>
              </a:rPr>
              <a:t> </a:t>
            </a:r>
            <a:endParaRPr lang="en-US" sz="1650" b="1" spc="75" dirty="0" smtClean="0">
              <a:latin typeface="Calibri"/>
              <a:cs typeface="Calibri"/>
            </a:endParaRPr>
          </a:p>
          <a:p>
            <a:pPr marL="12700">
              <a:lnSpc>
                <a:spcPct val="100000"/>
              </a:lnSpc>
              <a:spcBef>
                <a:spcPts val="90"/>
              </a:spcBef>
            </a:pPr>
            <a:r>
              <a:rPr lang="en-US" sz="1400" b="1" spc="-90" dirty="0" smtClean="0">
                <a:latin typeface="Calibri"/>
                <a:cs typeface="Calibri"/>
              </a:rPr>
              <a:t>20</a:t>
            </a:r>
            <a:r>
              <a:rPr sz="1400" b="1" spc="-90" dirty="0" smtClean="0">
                <a:latin typeface="Calibri"/>
                <a:cs typeface="Calibri"/>
              </a:rPr>
              <a:t>22</a:t>
            </a:r>
            <a:r>
              <a:rPr lang="en-US" sz="1400" b="1" spc="-90" dirty="0">
                <a:latin typeface="Calibri"/>
                <a:cs typeface="Calibri"/>
              </a:rPr>
              <a:t> </a:t>
            </a:r>
            <a:r>
              <a:rPr lang="en-US" sz="1400" b="1" spc="-90" dirty="0" smtClean="0">
                <a:latin typeface="Calibri"/>
                <a:cs typeface="Calibri"/>
              </a:rPr>
              <a:t>                 20</a:t>
            </a:r>
            <a:r>
              <a:rPr sz="1400" b="1" spc="-90" dirty="0" smtClean="0">
                <a:latin typeface="Calibri"/>
                <a:cs typeface="Calibri"/>
              </a:rPr>
              <a:t>23</a:t>
            </a:r>
            <a:r>
              <a:rPr lang="en-US" sz="1400" b="1" spc="-90" dirty="0">
                <a:latin typeface="Calibri"/>
                <a:cs typeface="Calibri"/>
              </a:rPr>
              <a:t> </a:t>
            </a:r>
            <a:r>
              <a:rPr lang="en-US" sz="1400" b="1" spc="-90" dirty="0" smtClean="0">
                <a:latin typeface="Calibri"/>
                <a:cs typeface="Calibri"/>
              </a:rPr>
              <a:t>               20</a:t>
            </a:r>
            <a:r>
              <a:rPr sz="1400" b="1" spc="-90" dirty="0" smtClean="0">
                <a:latin typeface="Calibri"/>
                <a:cs typeface="Calibri"/>
              </a:rPr>
              <a:t>24</a:t>
            </a:r>
            <a:r>
              <a:rPr lang="en-US" sz="1400" b="1" spc="-90" dirty="0">
                <a:latin typeface="Calibri"/>
                <a:cs typeface="Calibri"/>
              </a:rPr>
              <a:t> </a:t>
            </a:r>
            <a:r>
              <a:rPr lang="en-US" sz="1400" b="1" spc="-90" dirty="0" smtClean="0">
                <a:latin typeface="Calibri"/>
                <a:cs typeface="Calibri"/>
              </a:rPr>
              <a:t>             20</a:t>
            </a:r>
            <a:r>
              <a:rPr sz="1400" b="1" spc="-90" dirty="0" smtClean="0">
                <a:latin typeface="Calibri"/>
                <a:cs typeface="Calibri"/>
              </a:rPr>
              <a:t>25</a:t>
            </a:r>
            <a:r>
              <a:rPr sz="1400" b="1" spc="-90" dirty="0">
                <a:latin typeface="Calibri"/>
                <a:cs typeface="Calibri"/>
              </a:rPr>
              <a:t>	</a:t>
            </a:r>
            <a:r>
              <a:rPr lang="en-US" sz="1400" b="1" spc="-90" dirty="0" smtClean="0">
                <a:latin typeface="Calibri"/>
                <a:cs typeface="Calibri"/>
              </a:rPr>
              <a:t>             20</a:t>
            </a:r>
            <a:r>
              <a:rPr sz="1400" b="1" spc="-90" dirty="0" smtClean="0">
                <a:latin typeface="Calibri"/>
                <a:cs typeface="Calibri"/>
              </a:rPr>
              <a:t>26</a:t>
            </a:r>
            <a:endParaRPr sz="1400" dirty="0">
              <a:latin typeface="Calibri"/>
              <a:cs typeface="Calibri"/>
            </a:endParaRPr>
          </a:p>
        </p:txBody>
      </p:sp>
      <p:sp>
        <p:nvSpPr>
          <p:cNvPr id="40" name="object 40"/>
          <p:cNvSpPr txBox="1"/>
          <p:nvPr/>
        </p:nvSpPr>
        <p:spPr>
          <a:xfrm>
            <a:off x="1260165" y="1730279"/>
            <a:ext cx="788035" cy="742950"/>
          </a:xfrm>
          <a:prstGeom prst="rect">
            <a:avLst/>
          </a:prstGeom>
        </p:spPr>
        <p:txBody>
          <a:bodyPr vert="horz" wrap="square" lIns="0" tIns="12065" rIns="0" bIns="0" rtlCol="0">
            <a:spAutoFit/>
          </a:bodyPr>
          <a:lstStyle/>
          <a:p>
            <a:pPr marL="12700" marR="5080" indent="-1905" algn="ctr">
              <a:lnSpc>
                <a:spcPct val="112000"/>
              </a:lnSpc>
              <a:spcBef>
                <a:spcPts val="95"/>
              </a:spcBef>
            </a:pPr>
            <a:r>
              <a:rPr sz="1400" b="1" spc="-80" dirty="0">
                <a:latin typeface="Calibri"/>
                <a:cs typeface="Calibri"/>
              </a:rPr>
              <a:t>L</a:t>
            </a:r>
            <a:r>
              <a:rPr sz="1400" b="1" spc="-70" dirty="0">
                <a:latin typeface="Calibri"/>
                <a:cs typeface="Calibri"/>
              </a:rPr>
              <a:t>a</a:t>
            </a:r>
            <a:r>
              <a:rPr sz="1400" b="1" spc="-55" dirty="0">
                <a:latin typeface="Calibri"/>
                <a:cs typeface="Calibri"/>
              </a:rPr>
              <a:t>s</a:t>
            </a:r>
            <a:r>
              <a:rPr sz="1400" b="1" spc="-50" dirty="0">
                <a:latin typeface="Calibri"/>
                <a:cs typeface="Calibri"/>
              </a:rPr>
              <a:t>t</a:t>
            </a:r>
            <a:r>
              <a:rPr sz="1400" b="1" spc="-15" dirty="0">
                <a:latin typeface="Calibri"/>
                <a:cs typeface="Calibri"/>
              </a:rPr>
              <a:t> </a:t>
            </a:r>
            <a:r>
              <a:rPr sz="1400" b="1" spc="-70" dirty="0">
                <a:latin typeface="Calibri"/>
                <a:cs typeface="Calibri"/>
              </a:rPr>
              <a:t>P</a:t>
            </a:r>
            <a:r>
              <a:rPr sz="1400" b="1" spc="-50" dirty="0">
                <a:latin typeface="Calibri"/>
                <a:cs typeface="Calibri"/>
              </a:rPr>
              <a:t>r</a:t>
            </a:r>
            <a:r>
              <a:rPr sz="1400" b="1" spc="-60" dirty="0">
                <a:latin typeface="Calibri"/>
                <a:cs typeface="Calibri"/>
              </a:rPr>
              <a:t>i</a:t>
            </a:r>
            <a:r>
              <a:rPr sz="1400" b="1" spc="-75" dirty="0">
                <a:latin typeface="Calibri"/>
                <a:cs typeface="Calibri"/>
              </a:rPr>
              <a:t>c</a:t>
            </a:r>
            <a:r>
              <a:rPr sz="1400" b="1" spc="-45" dirty="0">
                <a:latin typeface="Calibri"/>
                <a:cs typeface="Calibri"/>
              </a:rPr>
              <a:t>e  </a:t>
            </a:r>
            <a:r>
              <a:rPr sz="1400" b="1" spc="-100" dirty="0">
                <a:latin typeface="Calibri"/>
                <a:cs typeface="Calibri"/>
              </a:rPr>
              <a:t>v</a:t>
            </a:r>
            <a:r>
              <a:rPr sz="1400" b="1" spc="-55" dirty="0">
                <a:latin typeface="Calibri"/>
                <a:cs typeface="Calibri"/>
              </a:rPr>
              <a:t>s</a:t>
            </a:r>
            <a:r>
              <a:rPr sz="1400" b="1" spc="-40" dirty="0">
                <a:latin typeface="Calibri"/>
                <a:cs typeface="Calibri"/>
              </a:rPr>
              <a:t>.</a:t>
            </a:r>
            <a:r>
              <a:rPr sz="1400" b="1" spc="-30" dirty="0">
                <a:latin typeface="Calibri"/>
                <a:cs typeface="Calibri"/>
              </a:rPr>
              <a:t> </a:t>
            </a:r>
            <a:r>
              <a:rPr sz="1400" b="1" spc="-90" dirty="0">
                <a:latin typeface="Calibri"/>
                <a:cs typeface="Calibri"/>
              </a:rPr>
              <a:t>3</a:t>
            </a:r>
            <a:r>
              <a:rPr sz="1400" b="1" spc="-35" dirty="0">
                <a:latin typeface="Calibri"/>
                <a:cs typeface="Calibri"/>
              </a:rPr>
              <a:t>-</a:t>
            </a:r>
            <a:r>
              <a:rPr sz="1400" b="1" spc="-105" dirty="0">
                <a:latin typeface="Calibri"/>
                <a:cs typeface="Calibri"/>
              </a:rPr>
              <a:t>Y</a:t>
            </a:r>
            <a:r>
              <a:rPr sz="1400" b="1" spc="-55" dirty="0">
                <a:latin typeface="Calibri"/>
                <a:cs typeface="Calibri"/>
              </a:rPr>
              <a:t>r</a:t>
            </a:r>
            <a:r>
              <a:rPr sz="1400" b="1" spc="-25" dirty="0">
                <a:latin typeface="Calibri"/>
                <a:cs typeface="Calibri"/>
              </a:rPr>
              <a:t> </a:t>
            </a:r>
            <a:r>
              <a:rPr sz="1400" b="1" spc="-114" dirty="0">
                <a:latin typeface="Calibri"/>
                <a:cs typeface="Calibri"/>
              </a:rPr>
              <a:t>A</a:t>
            </a:r>
            <a:r>
              <a:rPr sz="1400" b="1" spc="-100" dirty="0">
                <a:latin typeface="Calibri"/>
                <a:cs typeface="Calibri"/>
              </a:rPr>
              <a:t>v</a:t>
            </a:r>
            <a:r>
              <a:rPr sz="1400" b="1" spc="-45" dirty="0">
                <a:latin typeface="Calibri"/>
                <a:cs typeface="Calibri"/>
              </a:rPr>
              <a:t>g  </a:t>
            </a:r>
            <a:r>
              <a:rPr sz="1400" b="1" spc="-100" dirty="0">
                <a:latin typeface="Calibri"/>
                <a:cs typeface="Calibri"/>
              </a:rPr>
              <a:t>v</a:t>
            </a:r>
            <a:r>
              <a:rPr sz="1400" b="1" spc="-55" dirty="0">
                <a:latin typeface="Calibri"/>
                <a:cs typeface="Calibri"/>
              </a:rPr>
              <a:t>s</a:t>
            </a:r>
            <a:r>
              <a:rPr sz="1400" b="1" spc="-40" dirty="0">
                <a:latin typeface="Calibri"/>
                <a:cs typeface="Calibri"/>
              </a:rPr>
              <a:t>.</a:t>
            </a:r>
            <a:r>
              <a:rPr sz="1400" b="1" spc="-30" dirty="0">
                <a:latin typeface="Calibri"/>
                <a:cs typeface="Calibri"/>
              </a:rPr>
              <a:t> </a:t>
            </a:r>
            <a:r>
              <a:rPr sz="1400" b="1" spc="-145" dirty="0">
                <a:latin typeface="Calibri"/>
                <a:cs typeface="Calibri"/>
              </a:rPr>
              <a:t>M</a:t>
            </a:r>
            <a:r>
              <a:rPr sz="1400" b="1" spc="-70" dirty="0">
                <a:latin typeface="Calibri"/>
                <a:cs typeface="Calibri"/>
              </a:rPr>
              <a:t>ax</a:t>
            </a:r>
            <a:endParaRPr sz="1400" dirty="0">
              <a:latin typeface="Calibri"/>
              <a:cs typeface="Calibri"/>
            </a:endParaRPr>
          </a:p>
        </p:txBody>
      </p:sp>
      <p:sp>
        <p:nvSpPr>
          <p:cNvPr id="41" name="object 41"/>
          <p:cNvSpPr txBox="1"/>
          <p:nvPr/>
        </p:nvSpPr>
        <p:spPr>
          <a:xfrm>
            <a:off x="2253024" y="1730280"/>
            <a:ext cx="468630" cy="742950"/>
          </a:xfrm>
          <a:prstGeom prst="rect">
            <a:avLst/>
          </a:prstGeom>
        </p:spPr>
        <p:txBody>
          <a:bodyPr vert="horz" wrap="square" lIns="0" tIns="12065" rIns="0" bIns="0" rtlCol="0">
            <a:spAutoFit/>
          </a:bodyPr>
          <a:lstStyle/>
          <a:p>
            <a:pPr marL="99060" marR="5080" indent="-86995">
              <a:lnSpc>
                <a:spcPct val="112000"/>
              </a:lnSpc>
              <a:spcBef>
                <a:spcPts val="95"/>
              </a:spcBef>
            </a:pPr>
            <a:r>
              <a:rPr sz="1400" b="1" spc="-90" dirty="0">
                <a:latin typeface="Calibri"/>
                <a:cs typeface="Calibri"/>
              </a:rPr>
              <a:t>$51</a:t>
            </a:r>
            <a:r>
              <a:rPr sz="1400" b="1" spc="-40" dirty="0">
                <a:latin typeface="Calibri"/>
                <a:cs typeface="Calibri"/>
              </a:rPr>
              <a:t>.</a:t>
            </a:r>
            <a:r>
              <a:rPr sz="1400" b="1" spc="-90" dirty="0">
                <a:latin typeface="Calibri"/>
                <a:cs typeface="Calibri"/>
              </a:rPr>
              <a:t>1</a:t>
            </a:r>
            <a:r>
              <a:rPr sz="1400" b="1" spc="-50" dirty="0">
                <a:latin typeface="Calibri"/>
                <a:cs typeface="Calibri"/>
              </a:rPr>
              <a:t>6  </a:t>
            </a:r>
            <a:r>
              <a:rPr sz="1400" b="1" spc="-100" dirty="0">
                <a:solidFill>
                  <a:srgbClr val="FF0000"/>
                </a:solidFill>
                <a:latin typeface="Calibri"/>
                <a:cs typeface="Calibri"/>
              </a:rPr>
              <a:t>60%</a:t>
            </a:r>
            <a:endParaRPr sz="1400">
              <a:latin typeface="Calibri"/>
              <a:cs typeface="Calibri"/>
            </a:endParaRPr>
          </a:p>
          <a:p>
            <a:pPr marL="113664">
              <a:lnSpc>
                <a:spcPct val="100000"/>
              </a:lnSpc>
              <a:spcBef>
                <a:spcPts val="200"/>
              </a:spcBef>
            </a:pPr>
            <a:r>
              <a:rPr sz="1400" b="1" spc="-75" dirty="0">
                <a:solidFill>
                  <a:srgbClr val="FF0000"/>
                </a:solidFill>
                <a:latin typeface="Calibri"/>
                <a:cs typeface="Calibri"/>
              </a:rPr>
              <a:t>-4%</a:t>
            </a:r>
            <a:endParaRPr sz="1400">
              <a:latin typeface="Calibri"/>
              <a:cs typeface="Calibri"/>
            </a:endParaRPr>
          </a:p>
        </p:txBody>
      </p:sp>
      <p:sp>
        <p:nvSpPr>
          <p:cNvPr id="42" name="object 42"/>
          <p:cNvSpPr txBox="1"/>
          <p:nvPr/>
        </p:nvSpPr>
        <p:spPr>
          <a:xfrm>
            <a:off x="3006439" y="1730280"/>
            <a:ext cx="468630" cy="742950"/>
          </a:xfrm>
          <a:prstGeom prst="rect">
            <a:avLst/>
          </a:prstGeom>
        </p:spPr>
        <p:txBody>
          <a:bodyPr vert="horz" wrap="square" lIns="0" tIns="12065" rIns="0" bIns="0" rtlCol="0">
            <a:spAutoFit/>
          </a:bodyPr>
          <a:lstStyle/>
          <a:p>
            <a:pPr marL="99060" marR="5080" indent="-86995">
              <a:lnSpc>
                <a:spcPct val="112000"/>
              </a:lnSpc>
              <a:spcBef>
                <a:spcPts val="95"/>
              </a:spcBef>
            </a:pPr>
            <a:r>
              <a:rPr sz="1400" b="1" spc="-90" dirty="0">
                <a:latin typeface="Calibri"/>
                <a:cs typeface="Calibri"/>
              </a:rPr>
              <a:t>$47</a:t>
            </a:r>
            <a:r>
              <a:rPr sz="1400" b="1" spc="-40" dirty="0">
                <a:latin typeface="Calibri"/>
                <a:cs typeface="Calibri"/>
              </a:rPr>
              <a:t>.</a:t>
            </a:r>
            <a:r>
              <a:rPr sz="1400" b="1" spc="-90" dirty="0">
                <a:latin typeface="Calibri"/>
                <a:cs typeface="Calibri"/>
              </a:rPr>
              <a:t>6</a:t>
            </a:r>
            <a:r>
              <a:rPr sz="1400" b="1" spc="-50" dirty="0">
                <a:latin typeface="Calibri"/>
                <a:cs typeface="Calibri"/>
              </a:rPr>
              <a:t>2  </a:t>
            </a:r>
            <a:r>
              <a:rPr sz="1400" b="1" spc="-100" dirty="0">
                <a:solidFill>
                  <a:srgbClr val="FF0000"/>
                </a:solidFill>
                <a:latin typeface="Calibri"/>
                <a:cs typeface="Calibri"/>
              </a:rPr>
              <a:t>52%</a:t>
            </a:r>
            <a:endParaRPr sz="1400" dirty="0">
              <a:latin typeface="Calibri"/>
              <a:cs typeface="Calibri"/>
            </a:endParaRPr>
          </a:p>
          <a:p>
            <a:pPr marL="113664">
              <a:lnSpc>
                <a:spcPct val="100000"/>
              </a:lnSpc>
              <a:spcBef>
                <a:spcPts val="200"/>
              </a:spcBef>
            </a:pPr>
            <a:r>
              <a:rPr sz="1400" b="1" spc="-75" dirty="0">
                <a:solidFill>
                  <a:srgbClr val="FF0000"/>
                </a:solidFill>
                <a:latin typeface="Calibri"/>
                <a:cs typeface="Calibri"/>
              </a:rPr>
              <a:t>-1%</a:t>
            </a:r>
            <a:endParaRPr sz="1400" dirty="0">
              <a:latin typeface="Calibri"/>
              <a:cs typeface="Calibri"/>
            </a:endParaRPr>
          </a:p>
        </p:txBody>
      </p:sp>
      <p:sp>
        <p:nvSpPr>
          <p:cNvPr id="43" name="object 43"/>
          <p:cNvSpPr txBox="1"/>
          <p:nvPr/>
        </p:nvSpPr>
        <p:spPr>
          <a:xfrm>
            <a:off x="3759782" y="1730280"/>
            <a:ext cx="468630" cy="742950"/>
          </a:xfrm>
          <a:prstGeom prst="rect">
            <a:avLst/>
          </a:prstGeom>
        </p:spPr>
        <p:txBody>
          <a:bodyPr vert="horz" wrap="square" lIns="0" tIns="12065" rIns="0" bIns="0" rtlCol="0">
            <a:spAutoFit/>
          </a:bodyPr>
          <a:lstStyle/>
          <a:p>
            <a:pPr marL="99060" marR="5080" indent="-86995">
              <a:lnSpc>
                <a:spcPct val="112000"/>
              </a:lnSpc>
              <a:spcBef>
                <a:spcPts val="95"/>
              </a:spcBef>
            </a:pPr>
            <a:r>
              <a:rPr sz="1400" b="1" spc="-90" dirty="0">
                <a:latin typeface="Calibri"/>
                <a:cs typeface="Calibri"/>
              </a:rPr>
              <a:t>$44</a:t>
            </a:r>
            <a:r>
              <a:rPr sz="1400" b="1" spc="-40" dirty="0">
                <a:latin typeface="Calibri"/>
                <a:cs typeface="Calibri"/>
              </a:rPr>
              <a:t>.</a:t>
            </a:r>
            <a:r>
              <a:rPr sz="1400" b="1" spc="-90" dirty="0">
                <a:latin typeface="Calibri"/>
                <a:cs typeface="Calibri"/>
              </a:rPr>
              <a:t>5</a:t>
            </a:r>
            <a:r>
              <a:rPr sz="1400" b="1" spc="-50" dirty="0">
                <a:latin typeface="Calibri"/>
                <a:cs typeface="Calibri"/>
              </a:rPr>
              <a:t>9  </a:t>
            </a:r>
            <a:r>
              <a:rPr sz="1400" b="1" spc="-100" dirty="0">
                <a:solidFill>
                  <a:srgbClr val="FF0000"/>
                </a:solidFill>
                <a:latin typeface="Calibri"/>
                <a:cs typeface="Calibri"/>
              </a:rPr>
              <a:t>38%</a:t>
            </a:r>
            <a:endParaRPr sz="1400">
              <a:latin typeface="Calibri"/>
              <a:cs typeface="Calibri"/>
            </a:endParaRPr>
          </a:p>
          <a:p>
            <a:pPr marL="113664">
              <a:lnSpc>
                <a:spcPct val="100000"/>
              </a:lnSpc>
              <a:spcBef>
                <a:spcPts val="200"/>
              </a:spcBef>
            </a:pPr>
            <a:r>
              <a:rPr sz="1400" b="1" spc="-75" dirty="0">
                <a:solidFill>
                  <a:srgbClr val="FF0000"/>
                </a:solidFill>
                <a:latin typeface="Calibri"/>
                <a:cs typeface="Calibri"/>
              </a:rPr>
              <a:t>-1%</a:t>
            </a:r>
            <a:endParaRPr sz="1400">
              <a:latin typeface="Calibri"/>
              <a:cs typeface="Calibri"/>
            </a:endParaRPr>
          </a:p>
        </p:txBody>
      </p:sp>
      <p:sp>
        <p:nvSpPr>
          <p:cNvPr id="44" name="object 44"/>
          <p:cNvSpPr txBox="1"/>
          <p:nvPr/>
        </p:nvSpPr>
        <p:spPr>
          <a:xfrm>
            <a:off x="4513270" y="1730280"/>
            <a:ext cx="468630" cy="742950"/>
          </a:xfrm>
          <a:prstGeom prst="rect">
            <a:avLst/>
          </a:prstGeom>
        </p:spPr>
        <p:txBody>
          <a:bodyPr vert="horz" wrap="square" lIns="0" tIns="12065" rIns="0" bIns="0" rtlCol="0">
            <a:spAutoFit/>
          </a:bodyPr>
          <a:lstStyle/>
          <a:p>
            <a:pPr marL="99060" marR="5080" indent="-86995">
              <a:lnSpc>
                <a:spcPct val="112000"/>
              </a:lnSpc>
              <a:spcBef>
                <a:spcPts val="95"/>
              </a:spcBef>
            </a:pPr>
            <a:r>
              <a:rPr sz="1400" b="1" spc="-90" dirty="0">
                <a:latin typeface="Calibri"/>
                <a:cs typeface="Calibri"/>
              </a:rPr>
              <a:t>$43</a:t>
            </a:r>
            <a:r>
              <a:rPr sz="1400" b="1" spc="-40" dirty="0">
                <a:latin typeface="Calibri"/>
                <a:cs typeface="Calibri"/>
              </a:rPr>
              <a:t>.</a:t>
            </a:r>
            <a:r>
              <a:rPr sz="1400" b="1" spc="-90" dirty="0">
                <a:latin typeface="Calibri"/>
                <a:cs typeface="Calibri"/>
              </a:rPr>
              <a:t>2</a:t>
            </a:r>
            <a:r>
              <a:rPr sz="1400" b="1" spc="-50" dirty="0">
                <a:latin typeface="Calibri"/>
                <a:cs typeface="Calibri"/>
              </a:rPr>
              <a:t>3  </a:t>
            </a:r>
            <a:r>
              <a:rPr sz="1400" b="1" spc="-100" dirty="0">
                <a:solidFill>
                  <a:srgbClr val="FF0000"/>
                </a:solidFill>
                <a:latin typeface="Calibri"/>
                <a:cs typeface="Calibri"/>
              </a:rPr>
              <a:t>31%</a:t>
            </a:r>
            <a:endParaRPr sz="1400">
              <a:latin typeface="Calibri"/>
              <a:cs typeface="Calibri"/>
            </a:endParaRPr>
          </a:p>
          <a:p>
            <a:pPr marL="113664">
              <a:lnSpc>
                <a:spcPct val="100000"/>
              </a:lnSpc>
              <a:spcBef>
                <a:spcPts val="200"/>
              </a:spcBef>
            </a:pPr>
            <a:r>
              <a:rPr sz="1400" b="1" spc="-75" dirty="0">
                <a:solidFill>
                  <a:srgbClr val="FF0000"/>
                </a:solidFill>
                <a:latin typeface="Calibri"/>
                <a:cs typeface="Calibri"/>
              </a:rPr>
              <a:t>-1%</a:t>
            </a:r>
            <a:endParaRPr sz="1400">
              <a:latin typeface="Calibri"/>
              <a:cs typeface="Calibri"/>
            </a:endParaRPr>
          </a:p>
        </p:txBody>
      </p:sp>
      <p:sp>
        <p:nvSpPr>
          <p:cNvPr id="45" name="object 45"/>
          <p:cNvSpPr txBox="1"/>
          <p:nvPr/>
        </p:nvSpPr>
        <p:spPr>
          <a:xfrm>
            <a:off x="5266758" y="1730280"/>
            <a:ext cx="468630" cy="742950"/>
          </a:xfrm>
          <a:prstGeom prst="rect">
            <a:avLst/>
          </a:prstGeom>
        </p:spPr>
        <p:txBody>
          <a:bodyPr vert="horz" wrap="square" lIns="0" tIns="12065" rIns="0" bIns="0" rtlCol="0">
            <a:spAutoFit/>
          </a:bodyPr>
          <a:lstStyle/>
          <a:p>
            <a:pPr marL="99060" marR="5080" indent="-86995">
              <a:lnSpc>
                <a:spcPct val="112000"/>
              </a:lnSpc>
              <a:spcBef>
                <a:spcPts val="95"/>
              </a:spcBef>
            </a:pPr>
            <a:r>
              <a:rPr sz="1400" b="1" spc="-90" dirty="0">
                <a:latin typeface="Calibri"/>
                <a:cs typeface="Calibri"/>
              </a:rPr>
              <a:t>$42</a:t>
            </a:r>
            <a:r>
              <a:rPr sz="1400" b="1" spc="-40" dirty="0">
                <a:latin typeface="Calibri"/>
                <a:cs typeface="Calibri"/>
              </a:rPr>
              <a:t>.</a:t>
            </a:r>
            <a:r>
              <a:rPr sz="1400" b="1" spc="-90" dirty="0">
                <a:latin typeface="Calibri"/>
                <a:cs typeface="Calibri"/>
              </a:rPr>
              <a:t>6</a:t>
            </a:r>
            <a:r>
              <a:rPr sz="1400" b="1" spc="-50" dirty="0">
                <a:latin typeface="Calibri"/>
                <a:cs typeface="Calibri"/>
              </a:rPr>
              <a:t>3  </a:t>
            </a:r>
            <a:r>
              <a:rPr sz="1400" b="1" spc="-100" dirty="0">
                <a:solidFill>
                  <a:srgbClr val="FF0000"/>
                </a:solidFill>
                <a:latin typeface="Calibri"/>
                <a:cs typeface="Calibri"/>
              </a:rPr>
              <a:t>28%</a:t>
            </a:r>
            <a:endParaRPr sz="1400">
              <a:latin typeface="Calibri"/>
              <a:cs typeface="Calibri"/>
            </a:endParaRPr>
          </a:p>
          <a:p>
            <a:pPr marL="113664">
              <a:lnSpc>
                <a:spcPct val="100000"/>
              </a:lnSpc>
              <a:spcBef>
                <a:spcPts val="200"/>
              </a:spcBef>
            </a:pPr>
            <a:r>
              <a:rPr sz="1400" b="1" spc="-75" dirty="0">
                <a:solidFill>
                  <a:srgbClr val="FF0000"/>
                </a:solidFill>
                <a:latin typeface="Calibri"/>
                <a:cs typeface="Calibri"/>
              </a:rPr>
              <a:t>-2%</a:t>
            </a:r>
            <a:endParaRPr sz="1400">
              <a:latin typeface="Calibri"/>
              <a:cs typeface="Calibri"/>
            </a:endParaRPr>
          </a:p>
        </p:txBody>
      </p:sp>
      <p:sp>
        <p:nvSpPr>
          <p:cNvPr id="46" name="object 46"/>
          <p:cNvSpPr txBox="1"/>
          <p:nvPr/>
        </p:nvSpPr>
        <p:spPr>
          <a:xfrm>
            <a:off x="1405205" y="2469196"/>
            <a:ext cx="501650" cy="243204"/>
          </a:xfrm>
          <a:prstGeom prst="rect">
            <a:avLst/>
          </a:prstGeom>
        </p:spPr>
        <p:txBody>
          <a:bodyPr vert="horz" wrap="square" lIns="0" tIns="15875" rIns="0" bIns="0" rtlCol="0">
            <a:spAutoFit/>
          </a:bodyPr>
          <a:lstStyle/>
          <a:p>
            <a:pPr marL="12700">
              <a:lnSpc>
                <a:spcPct val="100000"/>
              </a:lnSpc>
              <a:spcBef>
                <a:spcPts val="125"/>
              </a:spcBef>
            </a:pPr>
            <a:r>
              <a:rPr sz="1400" b="1" spc="-100" dirty="0">
                <a:latin typeface="Calibri"/>
                <a:cs typeface="Calibri"/>
              </a:rPr>
              <a:t>v</a:t>
            </a:r>
            <a:r>
              <a:rPr sz="1400" b="1" spc="-55" dirty="0">
                <a:latin typeface="Calibri"/>
                <a:cs typeface="Calibri"/>
              </a:rPr>
              <a:t>s</a:t>
            </a:r>
            <a:r>
              <a:rPr sz="1400" b="1" spc="-40" dirty="0">
                <a:latin typeface="Calibri"/>
                <a:cs typeface="Calibri"/>
              </a:rPr>
              <a:t>.</a:t>
            </a:r>
            <a:r>
              <a:rPr sz="1400" b="1" spc="-30" dirty="0">
                <a:latin typeface="Calibri"/>
                <a:cs typeface="Calibri"/>
              </a:rPr>
              <a:t> </a:t>
            </a:r>
            <a:r>
              <a:rPr sz="1400" b="1" spc="-145" dirty="0">
                <a:latin typeface="Calibri"/>
                <a:cs typeface="Calibri"/>
              </a:rPr>
              <a:t>M</a:t>
            </a:r>
            <a:r>
              <a:rPr sz="1400" b="1" spc="-60" dirty="0">
                <a:latin typeface="Calibri"/>
                <a:cs typeface="Calibri"/>
              </a:rPr>
              <a:t>i</a:t>
            </a:r>
            <a:r>
              <a:rPr sz="1400" b="1" spc="-80" dirty="0">
                <a:latin typeface="Calibri"/>
                <a:cs typeface="Calibri"/>
              </a:rPr>
              <a:t>n</a:t>
            </a:r>
            <a:endParaRPr sz="1400">
              <a:latin typeface="Calibri"/>
              <a:cs typeface="Calibri"/>
            </a:endParaRPr>
          </a:p>
        </p:txBody>
      </p:sp>
      <p:sp>
        <p:nvSpPr>
          <p:cNvPr id="47" name="object 47"/>
          <p:cNvSpPr txBox="1"/>
          <p:nvPr/>
        </p:nvSpPr>
        <p:spPr>
          <a:xfrm>
            <a:off x="2339831" y="2469196"/>
            <a:ext cx="299720" cy="243204"/>
          </a:xfrm>
          <a:prstGeom prst="rect">
            <a:avLst/>
          </a:prstGeom>
        </p:spPr>
        <p:txBody>
          <a:bodyPr vert="horz" wrap="square" lIns="0" tIns="15875" rIns="0" bIns="0" rtlCol="0">
            <a:spAutoFit/>
          </a:bodyPr>
          <a:lstStyle/>
          <a:p>
            <a:pPr marL="12700">
              <a:lnSpc>
                <a:spcPct val="100000"/>
              </a:lnSpc>
              <a:spcBef>
                <a:spcPts val="125"/>
              </a:spcBef>
            </a:pPr>
            <a:r>
              <a:rPr sz="1400" b="1" spc="-100" dirty="0">
                <a:latin typeface="Calibri"/>
                <a:cs typeface="Calibri"/>
              </a:rPr>
              <a:t>91%</a:t>
            </a:r>
            <a:endParaRPr sz="1400">
              <a:latin typeface="Calibri"/>
              <a:cs typeface="Calibri"/>
            </a:endParaRPr>
          </a:p>
        </p:txBody>
      </p:sp>
      <p:sp>
        <p:nvSpPr>
          <p:cNvPr id="48" name="object 48"/>
          <p:cNvSpPr txBox="1"/>
          <p:nvPr/>
        </p:nvSpPr>
        <p:spPr>
          <a:xfrm>
            <a:off x="3093247" y="2469196"/>
            <a:ext cx="299720" cy="243204"/>
          </a:xfrm>
          <a:prstGeom prst="rect">
            <a:avLst/>
          </a:prstGeom>
        </p:spPr>
        <p:txBody>
          <a:bodyPr vert="horz" wrap="square" lIns="0" tIns="15875" rIns="0" bIns="0" rtlCol="0">
            <a:spAutoFit/>
          </a:bodyPr>
          <a:lstStyle/>
          <a:p>
            <a:pPr marL="12700">
              <a:lnSpc>
                <a:spcPct val="100000"/>
              </a:lnSpc>
              <a:spcBef>
                <a:spcPts val="125"/>
              </a:spcBef>
            </a:pPr>
            <a:r>
              <a:rPr sz="1400" b="1" spc="-100" dirty="0">
                <a:latin typeface="Calibri"/>
                <a:cs typeface="Calibri"/>
              </a:rPr>
              <a:t>73%</a:t>
            </a:r>
            <a:endParaRPr sz="1400">
              <a:latin typeface="Calibri"/>
              <a:cs typeface="Calibri"/>
            </a:endParaRPr>
          </a:p>
        </p:txBody>
      </p:sp>
      <p:sp>
        <p:nvSpPr>
          <p:cNvPr id="49" name="object 49"/>
          <p:cNvSpPr txBox="1"/>
          <p:nvPr/>
        </p:nvSpPr>
        <p:spPr>
          <a:xfrm>
            <a:off x="3846734" y="2469196"/>
            <a:ext cx="299720" cy="243204"/>
          </a:xfrm>
          <a:prstGeom prst="rect">
            <a:avLst/>
          </a:prstGeom>
        </p:spPr>
        <p:txBody>
          <a:bodyPr vert="horz" wrap="square" lIns="0" tIns="15875" rIns="0" bIns="0" rtlCol="0">
            <a:spAutoFit/>
          </a:bodyPr>
          <a:lstStyle/>
          <a:p>
            <a:pPr marL="12700">
              <a:lnSpc>
                <a:spcPct val="100000"/>
              </a:lnSpc>
              <a:spcBef>
                <a:spcPts val="125"/>
              </a:spcBef>
            </a:pPr>
            <a:r>
              <a:rPr sz="1400" b="1" spc="-100" dirty="0">
                <a:latin typeface="Calibri"/>
                <a:cs typeface="Calibri"/>
              </a:rPr>
              <a:t>57%</a:t>
            </a:r>
            <a:endParaRPr sz="1400">
              <a:latin typeface="Calibri"/>
              <a:cs typeface="Calibri"/>
            </a:endParaRPr>
          </a:p>
        </p:txBody>
      </p:sp>
      <p:sp>
        <p:nvSpPr>
          <p:cNvPr id="50" name="object 50"/>
          <p:cNvSpPr txBox="1"/>
          <p:nvPr/>
        </p:nvSpPr>
        <p:spPr>
          <a:xfrm>
            <a:off x="4600078" y="2469197"/>
            <a:ext cx="299720" cy="243204"/>
          </a:xfrm>
          <a:prstGeom prst="rect">
            <a:avLst/>
          </a:prstGeom>
        </p:spPr>
        <p:txBody>
          <a:bodyPr vert="horz" wrap="square" lIns="0" tIns="15875" rIns="0" bIns="0" rtlCol="0">
            <a:spAutoFit/>
          </a:bodyPr>
          <a:lstStyle/>
          <a:p>
            <a:pPr marL="12700">
              <a:lnSpc>
                <a:spcPct val="100000"/>
              </a:lnSpc>
              <a:spcBef>
                <a:spcPts val="125"/>
              </a:spcBef>
            </a:pPr>
            <a:r>
              <a:rPr sz="1400" b="1" spc="-100" dirty="0">
                <a:latin typeface="Calibri"/>
                <a:cs typeface="Calibri"/>
              </a:rPr>
              <a:t>46%</a:t>
            </a:r>
            <a:endParaRPr sz="1400">
              <a:latin typeface="Calibri"/>
              <a:cs typeface="Calibri"/>
            </a:endParaRPr>
          </a:p>
        </p:txBody>
      </p:sp>
      <p:sp>
        <p:nvSpPr>
          <p:cNvPr id="51" name="object 51"/>
          <p:cNvSpPr txBox="1"/>
          <p:nvPr/>
        </p:nvSpPr>
        <p:spPr>
          <a:xfrm>
            <a:off x="5353421" y="2469197"/>
            <a:ext cx="299720" cy="243204"/>
          </a:xfrm>
          <a:prstGeom prst="rect">
            <a:avLst/>
          </a:prstGeom>
        </p:spPr>
        <p:txBody>
          <a:bodyPr vert="horz" wrap="square" lIns="0" tIns="15875" rIns="0" bIns="0" rtlCol="0">
            <a:spAutoFit/>
          </a:bodyPr>
          <a:lstStyle/>
          <a:p>
            <a:pPr marL="12700">
              <a:lnSpc>
                <a:spcPct val="100000"/>
              </a:lnSpc>
              <a:spcBef>
                <a:spcPts val="125"/>
              </a:spcBef>
            </a:pPr>
            <a:r>
              <a:rPr sz="1400" b="1" spc="-100" dirty="0">
                <a:latin typeface="Calibri"/>
                <a:cs typeface="Calibri"/>
              </a:rPr>
              <a:t>44%</a:t>
            </a:r>
            <a:endParaRPr sz="1400">
              <a:latin typeface="Calibri"/>
              <a:cs typeface="Calibri"/>
            </a:endParaRPr>
          </a:p>
        </p:txBody>
      </p:sp>
      <p:sp>
        <p:nvSpPr>
          <p:cNvPr id="52" name="object 52"/>
          <p:cNvSpPr txBox="1"/>
          <p:nvPr/>
        </p:nvSpPr>
        <p:spPr>
          <a:xfrm>
            <a:off x="1197280" y="2703624"/>
            <a:ext cx="1235674" cy="231474"/>
          </a:xfrm>
          <a:prstGeom prst="rect">
            <a:avLst/>
          </a:prstGeom>
        </p:spPr>
        <p:txBody>
          <a:bodyPr vert="horz" wrap="square" lIns="0" tIns="15875" rIns="0" bIns="0" rtlCol="0">
            <a:spAutoFit/>
          </a:bodyPr>
          <a:lstStyle/>
          <a:p>
            <a:pPr marL="12700">
              <a:lnSpc>
                <a:spcPct val="100000"/>
              </a:lnSpc>
              <a:spcBef>
                <a:spcPts val="125"/>
              </a:spcBef>
            </a:pPr>
            <a:r>
              <a:rPr sz="1400" b="1" spc="-105" dirty="0" smtClean="0">
                <a:latin typeface="Calibri"/>
                <a:cs typeface="Calibri"/>
              </a:rPr>
              <a:t>Y</a:t>
            </a:r>
            <a:r>
              <a:rPr lang="en-US" sz="1400" b="1" spc="-105" dirty="0" smtClean="0">
                <a:latin typeface="Calibri"/>
                <a:cs typeface="Calibri"/>
              </a:rPr>
              <a:t>ear </a:t>
            </a:r>
            <a:r>
              <a:rPr lang="en-US" sz="1400" b="1" spc="-35" dirty="0" smtClean="0">
                <a:latin typeface="Calibri"/>
                <a:cs typeface="Calibri"/>
              </a:rPr>
              <a:t>t</a:t>
            </a:r>
            <a:r>
              <a:rPr sz="1400" b="1" spc="-75" dirty="0" smtClean="0">
                <a:latin typeface="Calibri"/>
                <a:cs typeface="Calibri"/>
              </a:rPr>
              <a:t>o</a:t>
            </a:r>
            <a:r>
              <a:rPr lang="en-US" sz="1400" b="1" spc="-35" dirty="0">
                <a:latin typeface="Calibri"/>
                <a:cs typeface="Calibri"/>
              </a:rPr>
              <a:t> </a:t>
            </a:r>
            <a:r>
              <a:rPr sz="1400" b="1" spc="-75" dirty="0" smtClean="0">
                <a:latin typeface="Calibri"/>
                <a:cs typeface="Calibri"/>
              </a:rPr>
              <a:t>Y</a:t>
            </a:r>
            <a:r>
              <a:rPr lang="en-US" sz="1400" b="1" spc="-75" dirty="0" smtClean="0">
                <a:latin typeface="Calibri"/>
                <a:cs typeface="Calibri"/>
              </a:rPr>
              <a:t>ear</a:t>
            </a:r>
            <a:r>
              <a:rPr sz="1400" b="1" spc="-60" dirty="0" smtClean="0">
                <a:latin typeface="Calibri"/>
                <a:cs typeface="Calibri"/>
              </a:rPr>
              <a:t> </a:t>
            </a:r>
            <a:r>
              <a:rPr sz="1400" b="1" spc="-60" dirty="0">
                <a:latin typeface="Calibri"/>
                <a:cs typeface="Calibri"/>
              </a:rPr>
              <a:t>C</a:t>
            </a:r>
            <a:r>
              <a:rPr sz="1400" b="1" spc="-75" dirty="0">
                <a:latin typeface="Calibri"/>
                <a:cs typeface="Calibri"/>
              </a:rPr>
              <a:t>hn</a:t>
            </a:r>
            <a:r>
              <a:rPr sz="1400" b="1" spc="-70" dirty="0">
                <a:latin typeface="Calibri"/>
                <a:cs typeface="Calibri"/>
              </a:rPr>
              <a:t>g</a:t>
            </a:r>
            <a:endParaRPr sz="1400" dirty="0">
              <a:latin typeface="Calibri"/>
              <a:cs typeface="Calibri"/>
            </a:endParaRPr>
          </a:p>
        </p:txBody>
      </p:sp>
      <p:sp>
        <p:nvSpPr>
          <p:cNvPr id="53" name="object 53"/>
          <p:cNvSpPr txBox="1"/>
          <p:nvPr/>
        </p:nvSpPr>
        <p:spPr>
          <a:xfrm>
            <a:off x="2339831" y="2716378"/>
            <a:ext cx="299720" cy="243204"/>
          </a:xfrm>
          <a:prstGeom prst="rect">
            <a:avLst/>
          </a:prstGeom>
        </p:spPr>
        <p:txBody>
          <a:bodyPr vert="horz" wrap="square" lIns="0" tIns="15875" rIns="0" bIns="0" rtlCol="0">
            <a:spAutoFit/>
          </a:bodyPr>
          <a:lstStyle/>
          <a:p>
            <a:pPr marL="12700">
              <a:lnSpc>
                <a:spcPct val="100000"/>
              </a:lnSpc>
              <a:spcBef>
                <a:spcPts val="125"/>
              </a:spcBef>
            </a:pPr>
            <a:r>
              <a:rPr sz="1400" b="1" spc="-100" dirty="0">
                <a:latin typeface="Calibri"/>
                <a:cs typeface="Calibri"/>
              </a:rPr>
              <a:t>79%</a:t>
            </a:r>
            <a:endParaRPr sz="1400">
              <a:latin typeface="Calibri"/>
              <a:cs typeface="Calibri"/>
            </a:endParaRPr>
          </a:p>
        </p:txBody>
      </p:sp>
      <p:sp>
        <p:nvSpPr>
          <p:cNvPr id="54" name="object 54"/>
          <p:cNvSpPr txBox="1"/>
          <p:nvPr/>
        </p:nvSpPr>
        <p:spPr>
          <a:xfrm>
            <a:off x="3093247" y="2716378"/>
            <a:ext cx="299720" cy="243204"/>
          </a:xfrm>
          <a:prstGeom prst="rect">
            <a:avLst/>
          </a:prstGeom>
        </p:spPr>
        <p:txBody>
          <a:bodyPr vert="horz" wrap="square" lIns="0" tIns="15875" rIns="0" bIns="0" rtlCol="0">
            <a:spAutoFit/>
          </a:bodyPr>
          <a:lstStyle/>
          <a:p>
            <a:pPr marL="12700">
              <a:lnSpc>
                <a:spcPct val="100000"/>
              </a:lnSpc>
              <a:spcBef>
                <a:spcPts val="125"/>
              </a:spcBef>
            </a:pPr>
            <a:r>
              <a:rPr sz="1400" b="1" spc="-100" dirty="0">
                <a:latin typeface="Calibri"/>
                <a:cs typeface="Calibri"/>
              </a:rPr>
              <a:t>68%</a:t>
            </a:r>
            <a:endParaRPr sz="1400">
              <a:latin typeface="Calibri"/>
              <a:cs typeface="Calibri"/>
            </a:endParaRPr>
          </a:p>
        </p:txBody>
      </p:sp>
      <p:sp>
        <p:nvSpPr>
          <p:cNvPr id="55" name="object 55"/>
          <p:cNvSpPr txBox="1"/>
          <p:nvPr/>
        </p:nvSpPr>
        <p:spPr>
          <a:xfrm>
            <a:off x="3846734" y="2716378"/>
            <a:ext cx="299720" cy="243204"/>
          </a:xfrm>
          <a:prstGeom prst="rect">
            <a:avLst/>
          </a:prstGeom>
        </p:spPr>
        <p:txBody>
          <a:bodyPr vert="horz" wrap="square" lIns="0" tIns="15875" rIns="0" bIns="0" rtlCol="0">
            <a:spAutoFit/>
          </a:bodyPr>
          <a:lstStyle/>
          <a:p>
            <a:pPr marL="12700">
              <a:lnSpc>
                <a:spcPct val="100000"/>
              </a:lnSpc>
              <a:spcBef>
                <a:spcPts val="125"/>
              </a:spcBef>
            </a:pPr>
            <a:r>
              <a:rPr sz="1400" b="1" spc="-100" dirty="0">
                <a:latin typeface="Calibri"/>
                <a:cs typeface="Calibri"/>
              </a:rPr>
              <a:t>52%</a:t>
            </a:r>
            <a:endParaRPr sz="1400">
              <a:latin typeface="Calibri"/>
              <a:cs typeface="Calibri"/>
            </a:endParaRPr>
          </a:p>
        </p:txBody>
      </p:sp>
      <p:sp>
        <p:nvSpPr>
          <p:cNvPr id="56" name="object 56"/>
          <p:cNvSpPr txBox="1"/>
          <p:nvPr/>
        </p:nvSpPr>
        <p:spPr>
          <a:xfrm>
            <a:off x="4600078" y="2716378"/>
            <a:ext cx="299720" cy="243204"/>
          </a:xfrm>
          <a:prstGeom prst="rect">
            <a:avLst/>
          </a:prstGeom>
        </p:spPr>
        <p:txBody>
          <a:bodyPr vert="horz" wrap="square" lIns="0" tIns="15875" rIns="0" bIns="0" rtlCol="0">
            <a:spAutoFit/>
          </a:bodyPr>
          <a:lstStyle/>
          <a:p>
            <a:pPr marL="12700">
              <a:lnSpc>
                <a:spcPct val="100000"/>
              </a:lnSpc>
              <a:spcBef>
                <a:spcPts val="125"/>
              </a:spcBef>
            </a:pPr>
            <a:r>
              <a:rPr sz="1400" b="1" spc="-100" dirty="0">
                <a:latin typeface="Calibri"/>
                <a:cs typeface="Calibri"/>
              </a:rPr>
              <a:t>42%</a:t>
            </a:r>
            <a:endParaRPr sz="1400">
              <a:latin typeface="Calibri"/>
              <a:cs typeface="Calibri"/>
            </a:endParaRPr>
          </a:p>
        </p:txBody>
      </p:sp>
      <p:sp>
        <p:nvSpPr>
          <p:cNvPr id="57" name="object 57"/>
          <p:cNvSpPr txBox="1"/>
          <p:nvPr/>
        </p:nvSpPr>
        <p:spPr>
          <a:xfrm>
            <a:off x="5353421" y="2716379"/>
            <a:ext cx="299720" cy="243204"/>
          </a:xfrm>
          <a:prstGeom prst="rect">
            <a:avLst/>
          </a:prstGeom>
        </p:spPr>
        <p:txBody>
          <a:bodyPr vert="horz" wrap="square" lIns="0" tIns="15875" rIns="0" bIns="0" rtlCol="0">
            <a:spAutoFit/>
          </a:bodyPr>
          <a:lstStyle/>
          <a:p>
            <a:pPr marL="12700">
              <a:lnSpc>
                <a:spcPct val="100000"/>
              </a:lnSpc>
              <a:spcBef>
                <a:spcPts val="125"/>
              </a:spcBef>
            </a:pPr>
            <a:r>
              <a:rPr sz="1400" b="1" spc="-100" dirty="0">
                <a:latin typeface="Calibri"/>
                <a:cs typeface="Calibri"/>
              </a:rPr>
              <a:t>39%</a:t>
            </a:r>
            <a:endParaRPr sz="1400">
              <a:latin typeface="Calibri"/>
              <a:cs typeface="Calibri"/>
            </a:endParaRPr>
          </a:p>
        </p:txBody>
      </p:sp>
      <p:grpSp>
        <p:nvGrpSpPr>
          <p:cNvPr id="58" name="object 58"/>
          <p:cNvGrpSpPr/>
          <p:nvPr/>
        </p:nvGrpSpPr>
        <p:grpSpPr>
          <a:xfrm>
            <a:off x="1191918" y="1532519"/>
            <a:ext cx="4688205" cy="1468120"/>
            <a:chOff x="1193291" y="1508753"/>
            <a:chExt cx="4688205" cy="1468120"/>
          </a:xfrm>
        </p:grpSpPr>
        <p:sp>
          <p:nvSpPr>
            <p:cNvPr id="59" name="object 59"/>
            <p:cNvSpPr/>
            <p:nvPr/>
          </p:nvSpPr>
          <p:spPr>
            <a:xfrm>
              <a:off x="1193279" y="1508759"/>
              <a:ext cx="3933825" cy="8255"/>
            </a:xfrm>
            <a:custGeom>
              <a:avLst/>
              <a:gdLst/>
              <a:ahLst/>
              <a:cxnLst/>
              <a:rect l="l" t="t" r="r" b="b"/>
              <a:pathLst>
                <a:path w="3933825" h="8255">
                  <a:moveTo>
                    <a:pt x="7239" y="4102"/>
                  </a:moveTo>
                  <a:lnTo>
                    <a:pt x="6184" y="1206"/>
                  </a:lnTo>
                  <a:lnTo>
                    <a:pt x="3619" y="0"/>
                  </a:lnTo>
                  <a:lnTo>
                    <a:pt x="1066" y="1206"/>
                  </a:lnTo>
                  <a:lnTo>
                    <a:pt x="0" y="4102"/>
                  </a:lnTo>
                  <a:lnTo>
                    <a:pt x="1066" y="6997"/>
                  </a:lnTo>
                  <a:lnTo>
                    <a:pt x="3619" y="8204"/>
                  </a:lnTo>
                  <a:lnTo>
                    <a:pt x="6184" y="6997"/>
                  </a:lnTo>
                  <a:lnTo>
                    <a:pt x="7239" y="4102"/>
                  </a:lnTo>
                  <a:close/>
                </a:path>
                <a:path w="3933825" h="8255">
                  <a:moveTo>
                    <a:pt x="920165" y="4102"/>
                  </a:moveTo>
                  <a:lnTo>
                    <a:pt x="919099" y="1206"/>
                  </a:lnTo>
                  <a:lnTo>
                    <a:pt x="916546" y="0"/>
                  </a:lnTo>
                  <a:lnTo>
                    <a:pt x="913993" y="1206"/>
                  </a:lnTo>
                  <a:lnTo>
                    <a:pt x="912926" y="4102"/>
                  </a:lnTo>
                  <a:lnTo>
                    <a:pt x="913993" y="6997"/>
                  </a:lnTo>
                  <a:lnTo>
                    <a:pt x="916546" y="8204"/>
                  </a:lnTo>
                  <a:lnTo>
                    <a:pt x="919099" y="6997"/>
                  </a:lnTo>
                  <a:lnTo>
                    <a:pt x="920165" y="4102"/>
                  </a:lnTo>
                  <a:close/>
                </a:path>
                <a:path w="3933825" h="8255">
                  <a:moveTo>
                    <a:pt x="1673656" y="4102"/>
                  </a:moveTo>
                  <a:lnTo>
                    <a:pt x="1672590" y="1206"/>
                  </a:lnTo>
                  <a:lnTo>
                    <a:pt x="1670037" y="0"/>
                  </a:lnTo>
                  <a:lnTo>
                    <a:pt x="1667471" y="1206"/>
                  </a:lnTo>
                  <a:lnTo>
                    <a:pt x="1666417" y="4102"/>
                  </a:lnTo>
                  <a:lnTo>
                    <a:pt x="1667471" y="6997"/>
                  </a:lnTo>
                  <a:lnTo>
                    <a:pt x="1670037" y="8204"/>
                  </a:lnTo>
                  <a:lnTo>
                    <a:pt x="1672590" y="6997"/>
                  </a:lnTo>
                  <a:lnTo>
                    <a:pt x="1673656" y="4102"/>
                  </a:lnTo>
                  <a:close/>
                </a:path>
                <a:path w="3933825" h="8255">
                  <a:moveTo>
                    <a:pt x="2426995" y="4102"/>
                  </a:moveTo>
                  <a:lnTo>
                    <a:pt x="2425941" y="1206"/>
                  </a:lnTo>
                  <a:lnTo>
                    <a:pt x="2423376" y="0"/>
                  </a:lnTo>
                  <a:lnTo>
                    <a:pt x="2420823" y="1206"/>
                  </a:lnTo>
                  <a:lnTo>
                    <a:pt x="2419756" y="4102"/>
                  </a:lnTo>
                  <a:lnTo>
                    <a:pt x="2420823" y="6997"/>
                  </a:lnTo>
                  <a:lnTo>
                    <a:pt x="2423376" y="8204"/>
                  </a:lnTo>
                  <a:lnTo>
                    <a:pt x="2425941" y="6997"/>
                  </a:lnTo>
                  <a:lnTo>
                    <a:pt x="2426995" y="4102"/>
                  </a:lnTo>
                  <a:close/>
                </a:path>
                <a:path w="3933825" h="8255">
                  <a:moveTo>
                    <a:pt x="3180486" y="4102"/>
                  </a:moveTo>
                  <a:lnTo>
                    <a:pt x="3179419" y="1206"/>
                  </a:lnTo>
                  <a:lnTo>
                    <a:pt x="3176867" y="0"/>
                  </a:lnTo>
                  <a:lnTo>
                    <a:pt x="3174314" y="1206"/>
                  </a:lnTo>
                  <a:lnTo>
                    <a:pt x="3173247" y="4102"/>
                  </a:lnTo>
                  <a:lnTo>
                    <a:pt x="3174314" y="6997"/>
                  </a:lnTo>
                  <a:lnTo>
                    <a:pt x="3176867" y="8204"/>
                  </a:lnTo>
                  <a:lnTo>
                    <a:pt x="3179419" y="6997"/>
                  </a:lnTo>
                  <a:lnTo>
                    <a:pt x="3180486" y="4102"/>
                  </a:lnTo>
                  <a:close/>
                </a:path>
                <a:path w="3933825" h="8255">
                  <a:moveTo>
                    <a:pt x="3933825" y="4102"/>
                  </a:moveTo>
                  <a:lnTo>
                    <a:pt x="3932771" y="1206"/>
                  </a:lnTo>
                  <a:lnTo>
                    <a:pt x="3930205" y="0"/>
                  </a:lnTo>
                  <a:lnTo>
                    <a:pt x="3927652" y="1206"/>
                  </a:lnTo>
                  <a:lnTo>
                    <a:pt x="3926586" y="4102"/>
                  </a:lnTo>
                  <a:lnTo>
                    <a:pt x="3927652" y="6997"/>
                  </a:lnTo>
                  <a:lnTo>
                    <a:pt x="3930205" y="8204"/>
                  </a:lnTo>
                  <a:lnTo>
                    <a:pt x="3932771" y="6997"/>
                  </a:lnTo>
                  <a:lnTo>
                    <a:pt x="3933825" y="4102"/>
                  </a:lnTo>
                  <a:close/>
                </a:path>
              </a:pathLst>
            </a:custGeom>
            <a:solidFill>
              <a:srgbClr val="D3D3D3"/>
            </a:solidFill>
          </p:spPr>
          <p:txBody>
            <a:bodyPr wrap="square" lIns="0" tIns="0" rIns="0" bIns="0" rtlCol="0"/>
            <a:lstStyle/>
            <a:p>
              <a:endParaRPr/>
            </a:p>
          </p:txBody>
        </p:sp>
        <p:sp>
          <p:nvSpPr>
            <p:cNvPr id="60" name="object 60"/>
            <p:cNvSpPr/>
            <p:nvPr/>
          </p:nvSpPr>
          <p:spPr>
            <a:xfrm>
              <a:off x="1200525" y="1508760"/>
              <a:ext cx="4680585" cy="8255"/>
            </a:xfrm>
            <a:custGeom>
              <a:avLst/>
              <a:gdLst/>
              <a:ahLst/>
              <a:cxnLst/>
              <a:rect l="l" t="t" r="r" b="b"/>
              <a:pathLst>
                <a:path w="4680585" h="8255">
                  <a:moveTo>
                    <a:pt x="0" y="8191"/>
                  </a:moveTo>
                  <a:lnTo>
                    <a:pt x="4680362" y="8192"/>
                  </a:lnTo>
                  <a:lnTo>
                    <a:pt x="4680362" y="0"/>
                  </a:lnTo>
                  <a:lnTo>
                    <a:pt x="0" y="0"/>
                  </a:lnTo>
                  <a:lnTo>
                    <a:pt x="0" y="8191"/>
                  </a:lnTo>
                  <a:close/>
                </a:path>
              </a:pathLst>
            </a:custGeom>
            <a:solidFill>
              <a:srgbClr val="000000"/>
            </a:solidFill>
          </p:spPr>
          <p:txBody>
            <a:bodyPr wrap="square" lIns="0" tIns="0" rIns="0" bIns="0" rtlCol="0"/>
            <a:lstStyle/>
            <a:p>
              <a:endParaRPr/>
            </a:p>
          </p:txBody>
        </p:sp>
        <p:sp>
          <p:nvSpPr>
            <p:cNvPr id="61" name="object 61"/>
            <p:cNvSpPr/>
            <p:nvPr/>
          </p:nvSpPr>
          <p:spPr>
            <a:xfrm>
              <a:off x="5873654" y="1508753"/>
              <a:ext cx="7620" cy="8255"/>
            </a:xfrm>
            <a:custGeom>
              <a:avLst/>
              <a:gdLst/>
              <a:ahLst/>
              <a:cxnLst/>
              <a:rect l="l" t="t" r="r" b="b"/>
              <a:pathLst>
                <a:path w="7620" h="8255">
                  <a:moveTo>
                    <a:pt x="0" y="4099"/>
                  </a:moveTo>
                  <a:lnTo>
                    <a:pt x="1059" y="1200"/>
                  </a:lnTo>
                  <a:lnTo>
                    <a:pt x="3616" y="0"/>
                  </a:lnTo>
                  <a:lnTo>
                    <a:pt x="6174" y="1200"/>
                  </a:lnTo>
                  <a:lnTo>
                    <a:pt x="7233" y="4099"/>
                  </a:lnTo>
                  <a:lnTo>
                    <a:pt x="6174" y="6997"/>
                  </a:lnTo>
                  <a:lnTo>
                    <a:pt x="3616" y="8198"/>
                  </a:lnTo>
                  <a:lnTo>
                    <a:pt x="1059" y="6997"/>
                  </a:lnTo>
                  <a:lnTo>
                    <a:pt x="0" y="4099"/>
                  </a:lnTo>
                  <a:close/>
                </a:path>
              </a:pathLst>
            </a:custGeom>
            <a:solidFill>
              <a:srgbClr val="D3D3D3"/>
            </a:solidFill>
          </p:spPr>
          <p:txBody>
            <a:bodyPr wrap="square" lIns="0" tIns="0" rIns="0" bIns="0" rtlCol="0"/>
            <a:lstStyle/>
            <a:p>
              <a:endParaRPr/>
            </a:p>
          </p:txBody>
        </p:sp>
        <p:sp>
          <p:nvSpPr>
            <p:cNvPr id="62" name="object 62"/>
            <p:cNvSpPr/>
            <p:nvPr/>
          </p:nvSpPr>
          <p:spPr>
            <a:xfrm>
              <a:off x="1193292" y="1508772"/>
              <a:ext cx="4688205" cy="1468120"/>
            </a:xfrm>
            <a:custGeom>
              <a:avLst/>
              <a:gdLst/>
              <a:ahLst/>
              <a:cxnLst/>
              <a:rect l="l" t="t" r="r" b="b"/>
              <a:pathLst>
                <a:path w="4688205" h="1468120">
                  <a:moveTo>
                    <a:pt x="4687595" y="238963"/>
                  </a:moveTo>
                  <a:lnTo>
                    <a:pt x="3933812" y="238963"/>
                  </a:lnTo>
                  <a:lnTo>
                    <a:pt x="3933812" y="8191"/>
                  </a:lnTo>
                  <a:lnTo>
                    <a:pt x="3919347" y="8191"/>
                  </a:lnTo>
                  <a:lnTo>
                    <a:pt x="3919347" y="238963"/>
                  </a:lnTo>
                  <a:lnTo>
                    <a:pt x="3919347" y="255371"/>
                  </a:lnTo>
                  <a:lnTo>
                    <a:pt x="3919347" y="1203502"/>
                  </a:lnTo>
                  <a:lnTo>
                    <a:pt x="3180473" y="1203502"/>
                  </a:lnTo>
                  <a:lnTo>
                    <a:pt x="3180473" y="255371"/>
                  </a:lnTo>
                  <a:lnTo>
                    <a:pt x="3919347" y="255371"/>
                  </a:lnTo>
                  <a:lnTo>
                    <a:pt x="3919347" y="238963"/>
                  </a:lnTo>
                  <a:lnTo>
                    <a:pt x="3180473" y="238963"/>
                  </a:lnTo>
                  <a:lnTo>
                    <a:pt x="3180473" y="8191"/>
                  </a:lnTo>
                  <a:lnTo>
                    <a:pt x="3166008" y="8191"/>
                  </a:lnTo>
                  <a:lnTo>
                    <a:pt x="3166008" y="238963"/>
                  </a:lnTo>
                  <a:lnTo>
                    <a:pt x="3166008" y="255371"/>
                  </a:lnTo>
                  <a:lnTo>
                    <a:pt x="3166008" y="1203502"/>
                  </a:lnTo>
                  <a:lnTo>
                    <a:pt x="2426982" y="1203502"/>
                  </a:lnTo>
                  <a:lnTo>
                    <a:pt x="2426982" y="255371"/>
                  </a:lnTo>
                  <a:lnTo>
                    <a:pt x="3166008" y="255371"/>
                  </a:lnTo>
                  <a:lnTo>
                    <a:pt x="3166008" y="238963"/>
                  </a:lnTo>
                  <a:lnTo>
                    <a:pt x="2426982" y="238963"/>
                  </a:lnTo>
                  <a:lnTo>
                    <a:pt x="2426982" y="8191"/>
                  </a:lnTo>
                  <a:lnTo>
                    <a:pt x="2412517" y="8191"/>
                  </a:lnTo>
                  <a:lnTo>
                    <a:pt x="2412517" y="238963"/>
                  </a:lnTo>
                  <a:lnTo>
                    <a:pt x="2412517" y="255371"/>
                  </a:lnTo>
                  <a:lnTo>
                    <a:pt x="2412517" y="1203502"/>
                  </a:lnTo>
                  <a:lnTo>
                    <a:pt x="1673644" y="1203502"/>
                  </a:lnTo>
                  <a:lnTo>
                    <a:pt x="1673644" y="255371"/>
                  </a:lnTo>
                  <a:lnTo>
                    <a:pt x="2412517" y="255371"/>
                  </a:lnTo>
                  <a:lnTo>
                    <a:pt x="2412517" y="238963"/>
                  </a:lnTo>
                  <a:lnTo>
                    <a:pt x="1673644" y="238963"/>
                  </a:lnTo>
                  <a:lnTo>
                    <a:pt x="1673644" y="8191"/>
                  </a:lnTo>
                  <a:lnTo>
                    <a:pt x="1659166" y="8191"/>
                  </a:lnTo>
                  <a:lnTo>
                    <a:pt x="1659166" y="238963"/>
                  </a:lnTo>
                  <a:lnTo>
                    <a:pt x="1659166" y="255371"/>
                  </a:lnTo>
                  <a:lnTo>
                    <a:pt x="1659166" y="1203502"/>
                  </a:lnTo>
                  <a:lnTo>
                    <a:pt x="920153" y="1203502"/>
                  </a:lnTo>
                  <a:lnTo>
                    <a:pt x="920153" y="255371"/>
                  </a:lnTo>
                  <a:lnTo>
                    <a:pt x="1659166" y="255371"/>
                  </a:lnTo>
                  <a:lnTo>
                    <a:pt x="1659166" y="238963"/>
                  </a:lnTo>
                  <a:lnTo>
                    <a:pt x="920153" y="238963"/>
                  </a:lnTo>
                  <a:lnTo>
                    <a:pt x="920153" y="8191"/>
                  </a:lnTo>
                  <a:lnTo>
                    <a:pt x="905687" y="8191"/>
                  </a:lnTo>
                  <a:lnTo>
                    <a:pt x="905687" y="238963"/>
                  </a:lnTo>
                  <a:lnTo>
                    <a:pt x="905687" y="255371"/>
                  </a:lnTo>
                  <a:lnTo>
                    <a:pt x="905687" y="1203502"/>
                  </a:lnTo>
                  <a:lnTo>
                    <a:pt x="7226" y="1203502"/>
                  </a:lnTo>
                  <a:lnTo>
                    <a:pt x="7226" y="255371"/>
                  </a:lnTo>
                  <a:lnTo>
                    <a:pt x="905687" y="255371"/>
                  </a:lnTo>
                  <a:lnTo>
                    <a:pt x="905687" y="238963"/>
                  </a:lnTo>
                  <a:lnTo>
                    <a:pt x="7226" y="238963"/>
                  </a:lnTo>
                  <a:lnTo>
                    <a:pt x="7226" y="0"/>
                  </a:lnTo>
                  <a:lnTo>
                    <a:pt x="0" y="0"/>
                  </a:lnTo>
                  <a:lnTo>
                    <a:pt x="0" y="1467497"/>
                  </a:lnTo>
                  <a:lnTo>
                    <a:pt x="7226" y="1467497"/>
                  </a:lnTo>
                  <a:lnTo>
                    <a:pt x="7226" y="1219898"/>
                  </a:lnTo>
                  <a:lnTo>
                    <a:pt x="905687" y="1219898"/>
                  </a:lnTo>
                  <a:lnTo>
                    <a:pt x="905687" y="1467497"/>
                  </a:lnTo>
                  <a:lnTo>
                    <a:pt x="920153" y="1467497"/>
                  </a:lnTo>
                  <a:lnTo>
                    <a:pt x="920153" y="1219898"/>
                  </a:lnTo>
                  <a:lnTo>
                    <a:pt x="1659166" y="1219898"/>
                  </a:lnTo>
                  <a:lnTo>
                    <a:pt x="4687595" y="1219898"/>
                  </a:lnTo>
                  <a:lnTo>
                    <a:pt x="4687595" y="1203502"/>
                  </a:lnTo>
                  <a:lnTo>
                    <a:pt x="3933812" y="1203502"/>
                  </a:lnTo>
                  <a:lnTo>
                    <a:pt x="3933812" y="255371"/>
                  </a:lnTo>
                  <a:lnTo>
                    <a:pt x="4687595" y="255371"/>
                  </a:lnTo>
                  <a:lnTo>
                    <a:pt x="4687595" y="238963"/>
                  </a:lnTo>
                  <a:close/>
                </a:path>
              </a:pathLst>
            </a:custGeom>
            <a:solidFill>
              <a:srgbClr val="000000"/>
            </a:solidFill>
          </p:spPr>
          <p:txBody>
            <a:bodyPr wrap="square" lIns="0" tIns="0" rIns="0" bIns="0" rtlCol="0"/>
            <a:lstStyle/>
            <a:p>
              <a:endParaRPr/>
            </a:p>
          </p:txBody>
        </p:sp>
        <p:sp>
          <p:nvSpPr>
            <p:cNvPr id="63" name="object 63"/>
            <p:cNvSpPr/>
            <p:nvPr/>
          </p:nvSpPr>
          <p:spPr>
            <a:xfrm>
              <a:off x="2863320" y="2732766"/>
              <a:ext cx="0" cy="222885"/>
            </a:xfrm>
            <a:custGeom>
              <a:avLst/>
              <a:gdLst/>
              <a:ahLst/>
              <a:cxnLst/>
              <a:rect l="l" t="t" r="r" b="b"/>
              <a:pathLst>
                <a:path h="222885">
                  <a:moveTo>
                    <a:pt x="0" y="0"/>
                  </a:moveTo>
                  <a:lnTo>
                    <a:pt x="0" y="222586"/>
                  </a:lnTo>
                </a:path>
              </a:pathLst>
            </a:custGeom>
            <a:ln w="7233">
              <a:solidFill>
                <a:srgbClr val="000000"/>
              </a:solidFill>
            </a:ln>
          </p:spPr>
          <p:txBody>
            <a:bodyPr wrap="square" lIns="0" tIns="0" rIns="0" bIns="0" rtlCol="0"/>
            <a:lstStyle/>
            <a:p>
              <a:endParaRPr/>
            </a:p>
          </p:txBody>
        </p:sp>
        <p:sp>
          <p:nvSpPr>
            <p:cNvPr id="64" name="object 64"/>
            <p:cNvSpPr/>
            <p:nvPr/>
          </p:nvSpPr>
          <p:spPr>
            <a:xfrm>
              <a:off x="2859703" y="2728669"/>
              <a:ext cx="7620" cy="231775"/>
            </a:xfrm>
            <a:custGeom>
              <a:avLst/>
              <a:gdLst/>
              <a:ahLst/>
              <a:cxnLst/>
              <a:rect l="l" t="t" r="r" b="b"/>
              <a:pathLst>
                <a:path w="7619" h="231775">
                  <a:moveTo>
                    <a:pt x="7233" y="0"/>
                  </a:moveTo>
                  <a:lnTo>
                    <a:pt x="0" y="0"/>
                  </a:lnTo>
                  <a:lnTo>
                    <a:pt x="0" y="231193"/>
                  </a:lnTo>
                  <a:lnTo>
                    <a:pt x="7233" y="231193"/>
                  </a:lnTo>
                  <a:lnTo>
                    <a:pt x="7233" y="0"/>
                  </a:lnTo>
                  <a:close/>
                </a:path>
              </a:pathLst>
            </a:custGeom>
            <a:solidFill>
              <a:srgbClr val="000000"/>
            </a:solidFill>
          </p:spPr>
          <p:txBody>
            <a:bodyPr wrap="square" lIns="0" tIns="0" rIns="0" bIns="0" rtlCol="0"/>
            <a:lstStyle/>
            <a:p>
              <a:endParaRPr/>
            </a:p>
          </p:txBody>
        </p:sp>
        <p:sp>
          <p:nvSpPr>
            <p:cNvPr id="65" name="object 65"/>
            <p:cNvSpPr/>
            <p:nvPr/>
          </p:nvSpPr>
          <p:spPr>
            <a:xfrm>
              <a:off x="3616663" y="2732766"/>
              <a:ext cx="0" cy="222885"/>
            </a:xfrm>
            <a:custGeom>
              <a:avLst/>
              <a:gdLst/>
              <a:ahLst/>
              <a:cxnLst/>
              <a:rect l="l" t="t" r="r" b="b"/>
              <a:pathLst>
                <a:path h="222885">
                  <a:moveTo>
                    <a:pt x="0" y="0"/>
                  </a:moveTo>
                  <a:lnTo>
                    <a:pt x="0" y="222586"/>
                  </a:lnTo>
                </a:path>
              </a:pathLst>
            </a:custGeom>
            <a:ln w="7233">
              <a:solidFill>
                <a:srgbClr val="000000"/>
              </a:solidFill>
            </a:ln>
          </p:spPr>
          <p:txBody>
            <a:bodyPr wrap="square" lIns="0" tIns="0" rIns="0" bIns="0" rtlCol="0"/>
            <a:lstStyle/>
            <a:p>
              <a:endParaRPr/>
            </a:p>
          </p:txBody>
        </p:sp>
        <p:sp>
          <p:nvSpPr>
            <p:cNvPr id="66" name="object 66"/>
            <p:cNvSpPr/>
            <p:nvPr/>
          </p:nvSpPr>
          <p:spPr>
            <a:xfrm>
              <a:off x="3613046" y="2728669"/>
              <a:ext cx="7620" cy="231775"/>
            </a:xfrm>
            <a:custGeom>
              <a:avLst/>
              <a:gdLst/>
              <a:ahLst/>
              <a:cxnLst/>
              <a:rect l="l" t="t" r="r" b="b"/>
              <a:pathLst>
                <a:path w="7620" h="231775">
                  <a:moveTo>
                    <a:pt x="7233" y="0"/>
                  </a:moveTo>
                  <a:lnTo>
                    <a:pt x="0" y="0"/>
                  </a:lnTo>
                  <a:lnTo>
                    <a:pt x="0" y="231193"/>
                  </a:lnTo>
                  <a:lnTo>
                    <a:pt x="7233" y="231193"/>
                  </a:lnTo>
                  <a:lnTo>
                    <a:pt x="7233" y="0"/>
                  </a:lnTo>
                  <a:close/>
                </a:path>
              </a:pathLst>
            </a:custGeom>
            <a:solidFill>
              <a:srgbClr val="000000"/>
            </a:solidFill>
          </p:spPr>
          <p:txBody>
            <a:bodyPr wrap="square" lIns="0" tIns="0" rIns="0" bIns="0" rtlCol="0"/>
            <a:lstStyle/>
            <a:p>
              <a:endParaRPr/>
            </a:p>
          </p:txBody>
        </p:sp>
        <p:sp>
          <p:nvSpPr>
            <p:cNvPr id="67" name="object 67"/>
            <p:cNvSpPr/>
            <p:nvPr/>
          </p:nvSpPr>
          <p:spPr>
            <a:xfrm>
              <a:off x="4370151" y="2732766"/>
              <a:ext cx="0" cy="222885"/>
            </a:xfrm>
            <a:custGeom>
              <a:avLst/>
              <a:gdLst/>
              <a:ahLst/>
              <a:cxnLst/>
              <a:rect l="l" t="t" r="r" b="b"/>
              <a:pathLst>
                <a:path h="222885">
                  <a:moveTo>
                    <a:pt x="0" y="0"/>
                  </a:moveTo>
                  <a:lnTo>
                    <a:pt x="0" y="222586"/>
                  </a:lnTo>
                </a:path>
              </a:pathLst>
            </a:custGeom>
            <a:ln w="7233">
              <a:solidFill>
                <a:srgbClr val="000000"/>
              </a:solidFill>
            </a:ln>
          </p:spPr>
          <p:txBody>
            <a:bodyPr wrap="square" lIns="0" tIns="0" rIns="0" bIns="0" rtlCol="0"/>
            <a:lstStyle/>
            <a:p>
              <a:endParaRPr/>
            </a:p>
          </p:txBody>
        </p:sp>
        <p:sp>
          <p:nvSpPr>
            <p:cNvPr id="68" name="object 68"/>
            <p:cNvSpPr/>
            <p:nvPr/>
          </p:nvSpPr>
          <p:spPr>
            <a:xfrm>
              <a:off x="4366534" y="2728669"/>
              <a:ext cx="7620" cy="231775"/>
            </a:xfrm>
            <a:custGeom>
              <a:avLst/>
              <a:gdLst/>
              <a:ahLst/>
              <a:cxnLst/>
              <a:rect l="l" t="t" r="r" b="b"/>
              <a:pathLst>
                <a:path w="7620" h="231775">
                  <a:moveTo>
                    <a:pt x="7233" y="0"/>
                  </a:moveTo>
                  <a:lnTo>
                    <a:pt x="0" y="0"/>
                  </a:lnTo>
                  <a:lnTo>
                    <a:pt x="0" y="231193"/>
                  </a:lnTo>
                  <a:lnTo>
                    <a:pt x="7233" y="231193"/>
                  </a:lnTo>
                  <a:lnTo>
                    <a:pt x="7233" y="0"/>
                  </a:lnTo>
                  <a:close/>
                </a:path>
              </a:pathLst>
            </a:custGeom>
            <a:solidFill>
              <a:srgbClr val="000000"/>
            </a:solidFill>
          </p:spPr>
          <p:txBody>
            <a:bodyPr wrap="square" lIns="0" tIns="0" rIns="0" bIns="0" rtlCol="0"/>
            <a:lstStyle/>
            <a:p>
              <a:endParaRPr/>
            </a:p>
          </p:txBody>
        </p:sp>
        <p:sp>
          <p:nvSpPr>
            <p:cNvPr id="69" name="object 69"/>
            <p:cNvSpPr/>
            <p:nvPr/>
          </p:nvSpPr>
          <p:spPr>
            <a:xfrm>
              <a:off x="5123494" y="2732766"/>
              <a:ext cx="0" cy="222885"/>
            </a:xfrm>
            <a:custGeom>
              <a:avLst/>
              <a:gdLst/>
              <a:ahLst/>
              <a:cxnLst/>
              <a:rect l="l" t="t" r="r" b="b"/>
              <a:pathLst>
                <a:path h="222885">
                  <a:moveTo>
                    <a:pt x="0" y="0"/>
                  </a:moveTo>
                  <a:lnTo>
                    <a:pt x="0" y="222586"/>
                  </a:lnTo>
                </a:path>
              </a:pathLst>
            </a:custGeom>
            <a:ln w="7233">
              <a:solidFill>
                <a:srgbClr val="000000"/>
              </a:solidFill>
            </a:ln>
          </p:spPr>
          <p:txBody>
            <a:bodyPr wrap="square" lIns="0" tIns="0" rIns="0" bIns="0" rtlCol="0"/>
            <a:lstStyle/>
            <a:p>
              <a:endParaRPr/>
            </a:p>
          </p:txBody>
        </p:sp>
        <p:sp>
          <p:nvSpPr>
            <p:cNvPr id="70" name="object 70"/>
            <p:cNvSpPr/>
            <p:nvPr/>
          </p:nvSpPr>
          <p:spPr>
            <a:xfrm>
              <a:off x="1200518" y="1516963"/>
              <a:ext cx="4680585" cy="1459865"/>
            </a:xfrm>
            <a:custGeom>
              <a:avLst/>
              <a:gdLst/>
              <a:ahLst/>
              <a:cxnLst/>
              <a:rect l="l" t="t" r="r" b="b"/>
              <a:pathLst>
                <a:path w="4680585" h="1459864">
                  <a:moveTo>
                    <a:pt x="4680369" y="0"/>
                  </a:moveTo>
                  <a:lnTo>
                    <a:pt x="4665891" y="0"/>
                  </a:lnTo>
                  <a:lnTo>
                    <a:pt x="4665891" y="1442910"/>
                  </a:lnTo>
                  <a:lnTo>
                    <a:pt x="3926586" y="1442910"/>
                  </a:lnTo>
                  <a:lnTo>
                    <a:pt x="3926586" y="1211707"/>
                  </a:lnTo>
                  <a:lnTo>
                    <a:pt x="3919347" y="1211707"/>
                  </a:lnTo>
                  <a:lnTo>
                    <a:pt x="3919347" y="1442910"/>
                  </a:lnTo>
                  <a:lnTo>
                    <a:pt x="0" y="1442910"/>
                  </a:lnTo>
                  <a:lnTo>
                    <a:pt x="0" y="1459306"/>
                  </a:lnTo>
                  <a:lnTo>
                    <a:pt x="4665891" y="1459306"/>
                  </a:lnTo>
                  <a:lnTo>
                    <a:pt x="4680369" y="1459306"/>
                  </a:lnTo>
                  <a:lnTo>
                    <a:pt x="4680369" y="1442910"/>
                  </a:lnTo>
                  <a:lnTo>
                    <a:pt x="4680369" y="0"/>
                  </a:lnTo>
                  <a:close/>
                </a:path>
              </a:pathLst>
            </a:custGeom>
            <a:solidFill>
              <a:srgbClr val="000000"/>
            </a:solidFill>
          </p:spPr>
          <p:txBody>
            <a:bodyPr wrap="square" lIns="0" tIns="0" rIns="0" bIns="0" rtlCol="0"/>
            <a:lstStyle/>
            <a:p>
              <a:endParaRPr/>
            </a:p>
          </p:txBody>
        </p:sp>
      </p:grpSp>
      <p:sp>
        <p:nvSpPr>
          <p:cNvPr id="71" name="TextBox 70"/>
          <p:cNvSpPr txBox="1"/>
          <p:nvPr/>
        </p:nvSpPr>
        <p:spPr>
          <a:xfrm>
            <a:off x="6413728" y="2682438"/>
            <a:ext cx="773749" cy="369332"/>
          </a:xfrm>
          <a:prstGeom prst="rect">
            <a:avLst/>
          </a:prstGeom>
          <a:noFill/>
        </p:spPr>
        <p:txBody>
          <a:bodyPr wrap="square" rtlCol="0">
            <a:spAutoFit/>
          </a:bodyPr>
          <a:lstStyle/>
          <a:p>
            <a:r>
              <a:rPr lang="en-US" dirty="0" smtClean="0"/>
              <a:t>2022</a:t>
            </a:r>
            <a:endParaRPr lang="en-US" dirty="0"/>
          </a:p>
        </p:txBody>
      </p:sp>
      <p:cxnSp>
        <p:nvCxnSpPr>
          <p:cNvPr id="73" name="Straight Arrow Connector 72"/>
          <p:cNvCxnSpPr/>
          <p:nvPr/>
        </p:nvCxnSpPr>
        <p:spPr>
          <a:xfrm>
            <a:off x="6995518" y="2904141"/>
            <a:ext cx="534122" cy="417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873649" y="4019797"/>
            <a:ext cx="905701" cy="369332"/>
          </a:xfrm>
          <a:prstGeom prst="rect">
            <a:avLst/>
          </a:prstGeom>
          <a:noFill/>
        </p:spPr>
        <p:txBody>
          <a:bodyPr wrap="square" rtlCol="0">
            <a:spAutoFit/>
          </a:bodyPr>
          <a:lstStyle/>
          <a:p>
            <a:r>
              <a:rPr lang="en-US" dirty="0" smtClean="0"/>
              <a:t>2026</a:t>
            </a:r>
            <a:endParaRPr lang="en-US" dirty="0"/>
          </a:p>
        </p:txBody>
      </p:sp>
      <p:cxnSp>
        <p:nvCxnSpPr>
          <p:cNvPr id="78" name="Straight Arrow Connector 77"/>
          <p:cNvCxnSpPr/>
          <p:nvPr/>
        </p:nvCxnSpPr>
        <p:spPr>
          <a:xfrm>
            <a:off x="4280579" y="4304752"/>
            <a:ext cx="273577" cy="414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068120" y="4204463"/>
            <a:ext cx="800838" cy="369332"/>
          </a:xfrm>
          <a:prstGeom prst="rect">
            <a:avLst/>
          </a:prstGeom>
          <a:noFill/>
        </p:spPr>
        <p:txBody>
          <a:bodyPr wrap="square" rtlCol="0">
            <a:spAutoFit/>
          </a:bodyPr>
          <a:lstStyle/>
          <a:p>
            <a:r>
              <a:rPr lang="en-US" dirty="0" smtClean="0"/>
              <a:t>2026</a:t>
            </a:r>
          </a:p>
        </p:txBody>
      </p:sp>
      <p:cxnSp>
        <p:nvCxnSpPr>
          <p:cNvPr id="90" name="Straight Arrow Connector 89"/>
          <p:cNvCxnSpPr/>
          <p:nvPr/>
        </p:nvCxnSpPr>
        <p:spPr>
          <a:xfrm flipV="1">
            <a:off x="8305800" y="3673680"/>
            <a:ext cx="138992" cy="53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8347041" y="5537058"/>
            <a:ext cx="754080" cy="269304"/>
          </a:xfrm>
          <a:prstGeom prst="rect">
            <a:avLst/>
          </a:prstGeom>
          <a:noFill/>
        </p:spPr>
        <p:txBody>
          <a:bodyPr wrap="square" rtlCol="0">
            <a:spAutoFit/>
          </a:bodyPr>
          <a:lstStyle/>
          <a:p>
            <a:r>
              <a:rPr lang="en-US" sz="1150" b="1" dirty="0" smtClean="0"/>
              <a:t>Mar-22</a:t>
            </a:r>
            <a:endParaRPr lang="en-US" sz="1150" b="1" dirty="0"/>
          </a:p>
        </p:txBody>
      </p:sp>
      <p:sp>
        <p:nvSpPr>
          <p:cNvPr id="92" name="Slide Number Placeholder 91"/>
          <p:cNvSpPr>
            <a:spLocks noGrp="1"/>
          </p:cNvSpPr>
          <p:nvPr>
            <p:ph type="sldNum" sz="quarter" idx="12"/>
          </p:nvPr>
        </p:nvSpPr>
        <p:spPr/>
        <p:txBody>
          <a:bodyPr/>
          <a:lstStyle/>
          <a:p>
            <a:fld id="{3D141511-ACE6-4326-AFD5-FF3CFC6D201E}" type="slidenum">
              <a:rPr lang="en-US" smtClean="0"/>
              <a:t>8</a:t>
            </a:fld>
            <a:endParaRPr lang="en-US"/>
          </a:p>
        </p:txBody>
      </p:sp>
      <p:sp>
        <p:nvSpPr>
          <p:cNvPr id="2" name="Date Placeholder 1"/>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420675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solidFill>
                  <a:srgbClr val="0070C0"/>
                </a:solidFill>
              </a:rPr>
              <a:t>Contracting Essentials</a:t>
            </a:r>
            <a:endParaRPr lang="en-US" b="1" dirty="0">
              <a:solidFill>
                <a:srgbClr val="0070C0"/>
              </a:solidFill>
            </a:endParaRPr>
          </a:p>
        </p:txBody>
      </p:sp>
      <p:sp>
        <p:nvSpPr>
          <p:cNvPr id="3" name="Content Placeholder 2"/>
          <p:cNvSpPr>
            <a:spLocks noGrp="1"/>
          </p:cNvSpPr>
          <p:nvPr>
            <p:ph idx="1"/>
          </p:nvPr>
        </p:nvSpPr>
        <p:spPr>
          <a:xfrm>
            <a:off x="533400" y="1371600"/>
            <a:ext cx="8229600" cy="4525963"/>
          </a:xfrm>
        </p:spPr>
        <p:txBody>
          <a:bodyPr>
            <a:normAutofit fontScale="62500" lnSpcReduction="20000"/>
          </a:bodyPr>
          <a:lstStyle/>
          <a:p>
            <a:pPr marL="0" indent="0">
              <a:spcBef>
                <a:spcPts val="0"/>
              </a:spcBef>
              <a:spcAft>
                <a:spcPts val="1200"/>
              </a:spcAft>
              <a:buNone/>
            </a:pPr>
            <a:r>
              <a:rPr lang="en-US" dirty="0" smtClean="0"/>
              <a:t>In competitive energy markets the price in your contract is most often </a:t>
            </a:r>
            <a:r>
              <a:rPr lang="en-US" b="1" dirty="0" smtClean="0">
                <a:solidFill>
                  <a:srgbClr val="FF0000"/>
                </a:solidFill>
              </a:rPr>
              <a:t>NOT</a:t>
            </a:r>
            <a:r>
              <a:rPr lang="en-US" dirty="0" smtClean="0"/>
              <a:t> the price you ultimately pay for energy supply services.  </a:t>
            </a:r>
          </a:p>
          <a:p>
            <a:pPr marL="0" indent="0">
              <a:spcBef>
                <a:spcPts val="0"/>
              </a:spcBef>
              <a:spcAft>
                <a:spcPts val="1200"/>
              </a:spcAft>
              <a:buNone/>
            </a:pPr>
            <a:r>
              <a:rPr lang="en-US" dirty="0" smtClean="0"/>
              <a:t>The actual price paid may be impacted by: </a:t>
            </a:r>
          </a:p>
          <a:p>
            <a:pPr>
              <a:spcBef>
                <a:spcPts val="0"/>
              </a:spcBef>
              <a:spcAft>
                <a:spcPts val="1200"/>
              </a:spcAft>
            </a:pPr>
            <a:r>
              <a:rPr lang="en-US" dirty="0" smtClean="0"/>
              <a:t>The manner in which purchase commitments are defined; </a:t>
            </a:r>
          </a:p>
          <a:p>
            <a:pPr>
              <a:spcBef>
                <a:spcPts val="0"/>
              </a:spcBef>
              <a:spcAft>
                <a:spcPts val="1200"/>
              </a:spcAft>
            </a:pPr>
            <a:r>
              <a:rPr lang="en-US" dirty="0" smtClean="0"/>
              <a:t>Adjustments to usage recorded at the customer’s meter; </a:t>
            </a:r>
          </a:p>
          <a:p>
            <a:pPr>
              <a:spcBef>
                <a:spcPts val="0"/>
              </a:spcBef>
              <a:spcAft>
                <a:spcPts val="1200"/>
              </a:spcAft>
            </a:pPr>
            <a:r>
              <a:rPr lang="en-US" dirty="0" smtClean="0"/>
              <a:t>Costs that are not quantified in a supplier’s bid but are subject to pass-through when service is billed; </a:t>
            </a:r>
          </a:p>
          <a:p>
            <a:pPr>
              <a:spcBef>
                <a:spcPts val="0"/>
              </a:spcBef>
              <a:spcAft>
                <a:spcPts val="1200"/>
              </a:spcAft>
            </a:pPr>
            <a:r>
              <a:rPr lang="en-US" dirty="0" smtClean="0"/>
              <a:t>Changes in law or regulation that may impact the supplier’s costs of providing service; and </a:t>
            </a:r>
          </a:p>
          <a:p>
            <a:pPr>
              <a:spcBef>
                <a:spcPts val="0"/>
              </a:spcBef>
              <a:spcAft>
                <a:spcPts val="1200"/>
              </a:spcAft>
            </a:pPr>
            <a:r>
              <a:rPr lang="en-US" dirty="0" smtClean="0"/>
              <a:t>The manner in which adjustments for changes in suppliers costs are computed and added to the contract price.  </a:t>
            </a:r>
            <a:r>
              <a:rPr lang="en-US" i="1" dirty="0" smtClean="0">
                <a:solidFill>
                  <a:srgbClr val="C00000"/>
                </a:solidFill>
              </a:rPr>
              <a:t>(Some supplier costs may not be incurred on a cents per kWh basis, but are converted to a cents per kWh basis for billing using assumptions regarding the customers usage characteristics that may or may not be reasonable.) </a:t>
            </a:r>
            <a:r>
              <a:rPr lang="en-US" dirty="0" smtClean="0"/>
              <a:t> </a:t>
            </a:r>
          </a:p>
        </p:txBody>
      </p:sp>
      <p:sp>
        <p:nvSpPr>
          <p:cNvPr id="4" name="Slide Number Placeholder 3"/>
          <p:cNvSpPr>
            <a:spLocks noGrp="1"/>
          </p:cNvSpPr>
          <p:nvPr>
            <p:ph type="sldNum" sz="quarter" idx="12"/>
          </p:nvPr>
        </p:nvSpPr>
        <p:spPr/>
        <p:txBody>
          <a:bodyPr/>
          <a:lstStyle/>
          <a:p>
            <a:fld id="{3D141511-ACE6-4326-AFD5-FF3CFC6D201E}" type="slidenum">
              <a:rPr lang="en-US" smtClean="0"/>
              <a:t>9</a:t>
            </a:fld>
            <a:endParaRPr lang="en-US"/>
          </a:p>
        </p:txBody>
      </p:sp>
      <p:sp>
        <p:nvSpPr>
          <p:cNvPr id="5" name="Date Placeholder 4"/>
          <p:cNvSpPr>
            <a:spLocks noGrp="1"/>
          </p:cNvSpPr>
          <p:nvPr>
            <p:ph type="dt" sz="half" idx="10"/>
          </p:nvPr>
        </p:nvSpPr>
        <p:spPr/>
        <p:txBody>
          <a:bodyPr/>
          <a:lstStyle/>
          <a:p>
            <a:r>
              <a:rPr lang="en-US" dirty="0" smtClean="0">
                <a:solidFill>
                  <a:schemeClr val="tx1"/>
                </a:solidFill>
              </a:rPr>
              <a:t>April 7, 2022</a:t>
            </a:r>
            <a:endParaRPr lang="en-US" dirty="0">
              <a:solidFill>
                <a:schemeClr val="tx1"/>
              </a:solidFill>
            </a:endParaRPr>
          </a:p>
        </p:txBody>
      </p:sp>
    </p:spTree>
    <p:extLst>
      <p:ext uri="{BB962C8B-B14F-4D97-AF65-F5344CB8AC3E}">
        <p14:creationId xmlns:p14="http://schemas.microsoft.com/office/powerpoint/2010/main" val="264045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rgbClr val="FFFF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20648</TotalTime>
  <Words>3791</Words>
  <Application>Microsoft Office PowerPoint</Application>
  <PresentationFormat>On-screen Show (4:3)</PresentationFormat>
  <Paragraphs>376</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Office Theme</vt:lpstr>
      <vt:lpstr>Post-Pandemic Energy Procurement</vt:lpstr>
      <vt:lpstr>Major Elements of this Presentation</vt:lpstr>
      <vt:lpstr>Changing Markets Raise Energy Costs</vt:lpstr>
      <vt:lpstr>PowerPoint Presentation</vt:lpstr>
      <vt:lpstr>Rising Electricity Costs</vt:lpstr>
      <vt:lpstr>Natural Gas Price Increase </vt:lpstr>
      <vt:lpstr>What Does the Future Hold?</vt:lpstr>
      <vt:lpstr>PJM Forward Power Price Trends</vt:lpstr>
      <vt:lpstr>Contracting Essentials</vt:lpstr>
      <vt:lpstr>You Must Read Contract Terms!</vt:lpstr>
      <vt:lpstr>Non-Price Factors that Influence  The Price Ultimately Paid</vt:lpstr>
      <vt:lpstr>EVALUATION OF PRICE RISK</vt:lpstr>
      <vt:lpstr>Price Risk Faced by Buyer</vt:lpstr>
      <vt:lpstr>Understanding Price Risk</vt:lpstr>
      <vt:lpstr>Understanding Price Risk (Cont.)</vt:lpstr>
      <vt:lpstr>Other Elements of Price Risk</vt:lpstr>
      <vt:lpstr>Treatment of Unknown Supply Costs</vt:lpstr>
      <vt:lpstr>Examples of Cost Uncertainties</vt:lpstr>
      <vt:lpstr>PowerPoint Presentation</vt:lpstr>
      <vt:lpstr>Increased Renewable Portfolio Standards </vt:lpstr>
      <vt:lpstr>Changing Relationship Between SOS and Competitive Electric Prices</vt:lpstr>
      <vt:lpstr>MD SOS Procurement Schedule (For Residential and Small Commercial)</vt:lpstr>
      <vt:lpstr>MD SOS Procurement Schedule (For Demand Metered Commercial)</vt:lpstr>
      <vt:lpstr>DC SOS Procurement</vt:lpstr>
      <vt:lpstr>DC Standard Offer Service Procurement Schedule For Residential, MMA and Small Commercial Classes</vt:lpstr>
      <vt:lpstr>DC Standard Offer Service Procurement Schedule For Demand-Metered Commercial Classes  (Rate schedules GSD, MGT-LV, GT-LV and GT-3A)</vt:lpstr>
      <vt:lpstr>Competitive Contracting vs SOS</vt:lpstr>
      <vt:lpstr>The Allocation of Price Risk  Is at the Heart of Every Electricity Supply Transaction </vt:lpstr>
      <vt:lpstr>Summary</vt:lpstr>
      <vt:lpstr>QUESTIONS ??</vt:lpstr>
      <vt:lpstr>Further Questions?</vt:lpstr>
      <vt:lpstr>Appendix A</vt:lpstr>
      <vt:lpstr>Understanding Non-Price Factors: Contractual Base kWh</vt:lpstr>
      <vt:lpstr>Past Electricity Use is NOT Necessarily Indicative of Future Requirements</vt:lpstr>
      <vt:lpstr>Importance of Delivery Point</vt:lpstr>
      <vt:lpstr>Sale of Property Provisions</vt:lpstr>
      <vt:lpstr>Other Suppliers’ Sale of Property Provisions May Not Be Comparable</vt:lpstr>
      <vt:lpstr>Contract Language Differences Credit, Deposits and Payment Assurance</vt:lpstr>
      <vt:lpstr>Contract Language Differences Credit, Deposits and Payment Assurance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Post-Pandemic Energy Procurement</dc:title>
  <dc:creator>Owner</dc:creator>
  <cp:lastModifiedBy>Bruce Oliver</cp:lastModifiedBy>
  <cp:revision>211</cp:revision>
  <dcterms:created xsi:type="dcterms:W3CDTF">2022-03-11T19:14:48Z</dcterms:created>
  <dcterms:modified xsi:type="dcterms:W3CDTF">2022-04-06T20:46:15Z</dcterms:modified>
</cp:coreProperties>
</file>