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92" r:id="rId3"/>
    <p:sldId id="293" r:id="rId4"/>
    <p:sldId id="282" r:id="rId5"/>
    <p:sldId id="291" r:id="rId6"/>
    <p:sldId id="289" r:id="rId7"/>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7"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April 7, 2022</a:t>
            </a:r>
          </a:p>
        </p:txBody>
      </p:sp>
      <p:sp>
        <p:nvSpPr>
          <p:cNvPr id="5" name="Footer Placeholder 4"/>
          <p:cNvSpPr>
            <a:spLocks noGrp="1"/>
          </p:cNvSpPr>
          <p:nvPr>
            <p:ph type="ftr" sz="quarter" idx="11"/>
          </p:nvPr>
        </p:nvSpPr>
        <p:spPr/>
        <p:txBody>
          <a:bodyPr/>
          <a:lstStyle/>
          <a:p>
            <a:r>
              <a:rPr lang="en-US"/>
              <a:t>This publication is intended as an information source for members of the Apartment and Office Building Association of Metropolitan Washington (“AOBA”) and participants in the AOBA Alliance, Inc. The content should not be construed as legal or other professional advice, and readers should not act upon information in this publication without professional advice.  Copyright © 2022 AOBA.  All rights reserved.</a:t>
            </a:r>
          </a:p>
        </p:txBody>
      </p:sp>
      <p:sp>
        <p:nvSpPr>
          <p:cNvPr id="6" name="Slide Number Placeholder 5"/>
          <p:cNvSpPr>
            <a:spLocks noGrp="1"/>
          </p:cNvSpPr>
          <p:nvPr>
            <p:ph type="sldNum" sz="quarter" idx="12"/>
          </p:nvPr>
        </p:nvSpPr>
        <p:spPr/>
        <p:txBody>
          <a:bodyPr/>
          <a:lstStyle/>
          <a:p>
            <a:fld id="{3D141511-ACE6-4326-AFD5-FF3CFC6D201E}" type="slidenum">
              <a:rPr lang="en-US" smtClean="0"/>
              <a:t>‹#›</a:t>
            </a:fld>
            <a:endParaRPr lang="en-US"/>
          </a:p>
        </p:txBody>
      </p:sp>
    </p:spTree>
    <p:extLst>
      <p:ext uri="{BB962C8B-B14F-4D97-AF65-F5344CB8AC3E}">
        <p14:creationId xmlns:p14="http://schemas.microsoft.com/office/powerpoint/2010/main" val="1392256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April 7, 2022</a:t>
            </a:r>
          </a:p>
        </p:txBody>
      </p:sp>
      <p:sp>
        <p:nvSpPr>
          <p:cNvPr id="5" name="Footer Placeholder 4"/>
          <p:cNvSpPr>
            <a:spLocks noGrp="1"/>
          </p:cNvSpPr>
          <p:nvPr>
            <p:ph type="ftr" sz="quarter" idx="11"/>
          </p:nvPr>
        </p:nvSpPr>
        <p:spPr/>
        <p:txBody>
          <a:bodyPr/>
          <a:lstStyle/>
          <a:p>
            <a:r>
              <a:rPr lang="en-US"/>
              <a:t>This publication is intended as an information source for members of the Apartment and Office Building Association of Metropolitan Washington (“AOBA”) and participants in the AOBA Alliance, Inc. The content should not be construed as legal or other professional advice, and readers should not act upon information in this publication without professional advice.  Copyright © 2022 AOBA.  All rights reserved.</a:t>
            </a:r>
          </a:p>
        </p:txBody>
      </p:sp>
      <p:sp>
        <p:nvSpPr>
          <p:cNvPr id="6" name="Slide Number Placeholder 5"/>
          <p:cNvSpPr>
            <a:spLocks noGrp="1"/>
          </p:cNvSpPr>
          <p:nvPr>
            <p:ph type="sldNum" sz="quarter" idx="12"/>
          </p:nvPr>
        </p:nvSpPr>
        <p:spPr/>
        <p:txBody>
          <a:bodyPr/>
          <a:lstStyle/>
          <a:p>
            <a:fld id="{3D141511-ACE6-4326-AFD5-FF3CFC6D201E}" type="slidenum">
              <a:rPr lang="en-US" smtClean="0"/>
              <a:t>‹#›</a:t>
            </a:fld>
            <a:endParaRPr lang="en-US"/>
          </a:p>
        </p:txBody>
      </p:sp>
    </p:spTree>
    <p:extLst>
      <p:ext uri="{BB962C8B-B14F-4D97-AF65-F5344CB8AC3E}">
        <p14:creationId xmlns:p14="http://schemas.microsoft.com/office/powerpoint/2010/main" val="2897041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April 7, 2022</a:t>
            </a:r>
          </a:p>
        </p:txBody>
      </p:sp>
      <p:sp>
        <p:nvSpPr>
          <p:cNvPr id="5" name="Footer Placeholder 4"/>
          <p:cNvSpPr>
            <a:spLocks noGrp="1"/>
          </p:cNvSpPr>
          <p:nvPr>
            <p:ph type="ftr" sz="quarter" idx="11"/>
          </p:nvPr>
        </p:nvSpPr>
        <p:spPr/>
        <p:txBody>
          <a:bodyPr/>
          <a:lstStyle/>
          <a:p>
            <a:r>
              <a:rPr lang="en-US"/>
              <a:t>This publication is intended as an information source for members of the Apartment and Office Building Association of Metropolitan Washington (“AOBA”) and participants in the AOBA Alliance, Inc. The content should not be construed as legal or other professional advice, and readers should not act upon information in this publication without professional advice.  Copyright © 2022 AOBA.  All rights reserved.</a:t>
            </a:r>
          </a:p>
        </p:txBody>
      </p:sp>
      <p:sp>
        <p:nvSpPr>
          <p:cNvPr id="6" name="Slide Number Placeholder 5"/>
          <p:cNvSpPr>
            <a:spLocks noGrp="1"/>
          </p:cNvSpPr>
          <p:nvPr>
            <p:ph type="sldNum" sz="quarter" idx="12"/>
          </p:nvPr>
        </p:nvSpPr>
        <p:spPr/>
        <p:txBody>
          <a:bodyPr/>
          <a:lstStyle/>
          <a:p>
            <a:fld id="{3D141511-ACE6-4326-AFD5-FF3CFC6D201E}" type="slidenum">
              <a:rPr lang="en-US" smtClean="0"/>
              <a:t>‹#›</a:t>
            </a:fld>
            <a:endParaRPr lang="en-US"/>
          </a:p>
        </p:txBody>
      </p:sp>
    </p:spTree>
    <p:extLst>
      <p:ext uri="{BB962C8B-B14F-4D97-AF65-F5344CB8AC3E}">
        <p14:creationId xmlns:p14="http://schemas.microsoft.com/office/powerpoint/2010/main" val="3620377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3">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60423"/>
            <a:ext cx="10760243" cy="1325563"/>
          </a:xfrm>
        </p:spPr>
        <p:txBody>
          <a:bodyPr>
            <a:normAutofit/>
          </a:bodyPr>
          <a:lstStyle>
            <a:lvl1pPr>
              <a:defRPr b="0">
                <a:solidFill>
                  <a:schemeClr val="tx2"/>
                </a:solidFill>
              </a:defRPr>
            </a:lvl1pPr>
          </a:lstStyle>
          <a:p>
            <a:r>
              <a:rPr lang="en-US" dirty="0"/>
              <a:t>2-Column Body Copy</a:t>
            </a:r>
          </a:p>
        </p:txBody>
      </p:sp>
      <p:sp>
        <p:nvSpPr>
          <p:cNvPr id="5" name="Text Placeholder 4">
            <a:extLst>
              <a:ext uri="{FF2B5EF4-FFF2-40B4-BE49-F238E27FC236}">
                <a16:creationId xmlns:a16="http://schemas.microsoft.com/office/drawing/2014/main" id="{1028EB85-09B8-5F4A-B22F-9BCF151D0522}"/>
              </a:ext>
            </a:extLst>
          </p:cNvPr>
          <p:cNvSpPr>
            <a:spLocks noGrp="1"/>
          </p:cNvSpPr>
          <p:nvPr>
            <p:ph type="body" sz="quarter" idx="14" hasCustomPrompt="1"/>
          </p:nvPr>
        </p:nvSpPr>
        <p:spPr>
          <a:xfrm>
            <a:off x="482600" y="1803400"/>
            <a:ext cx="5334000" cy="4241800"/>
          </a:xfrm>
          <a:prstGeom prst="rect">
            <a:avLst/>
          </a:prstGeom>
        </p:spPr>
        <p:txBody>
          <a:bodyPr>
            <a:normAutofit/>
          </a:bodyPr>
          <a:lstStyle>
            <a:lvl1pPr marL="0" indent="0">
              <a:buNone/>
              <a:defRPr b="0"/>
            </a:lvl1pPr>
            <a:lvl2pPr marL="9525" indent="0">
              <a:buNone/>
              <a:defRPr b="0"/>
            </a:lvl2pPr>
            <a:lvl3pPr marL="179784" indent="0">
              <a:buNone/>
              <a:defRPr b="0"/>
            </a:lvl3pPr>
            <a:lvl4pPr marL="179784" indent="0">
              <a:buNone/>
              <a:defRPr b="0"/>
            </a:lvl4pPr>
            <a:lvl5pPr marL="179784" indent="0">
              <a:buNone/>
              <a:defRPr b="0"/>
            </a:lvl5pPr>
          </a:lstStyle>
          <a:p>
            <a:pPr lvl="0"/>
            <a:r>
              <a:rPr lang="en-US" dirty="0"/>
              <a:t>This is body copy.</a:t>
            </a:r>
          </a:p>
        </p:txBody>
      </p:sp>
      <p:sp>
        <p:nvSpPr>
          <p:cNvPr id="9" name="Text Placeholder 4">
            <a:extLst>
              <a:ext uri="{FF2B5EF4-FFF2-40B4-BE49-F238E27FC236}">
                <a16:creationId xmlns:a16="http://schemas.microsoft.com/office/drawing/2014/main" id="{C6264B5F-C269-FD44-AA93-F7BAA365F29A}"/>
              </a:ext>
            </a:extLst>
          </p:cNvPr>
          <p:cNvSpPr>
            <a:spLocks noGrp="1"/>
          </p:cNvSpPr>
          <p:nvPr>
            <p:ph type="body" sz="quarter" idx="15" hasCustomPrompt="1"/>
          </p:nvPr>
        </p:nvSpPr>
        <p:spPr>
          <a:xfrm>
            <a:off x="6096000" y="1803400"/>
            <a:ext cx="5334000" cy="4241800"/>
          </a:xfrm>
          <a:prstGeom prst="rect">
            <a:avLst/>
          </a:prstGeom>
        </p:spPr>
        <p:txBody>
          <a:bodyPr>
            <a:normAutofit/>
          </a:bodyPr>
          <a:lstStyle>
            <a:lvl1pPr marL="0" indent="0">
              <a:buNone/>
              <a:defRPr b="0"/>
            </a:lvl1pPr>
            <a:lvl2pPr marL="9525" indent="0">
              <a:buNone/>
              <a:defRPr b="0"/>
            </a:lvl2pPr>
            <a:lvl3pPr marL="179784" indent="0">
              <a:buNone/>
              <a:defRPr b="0"/>
            </a:lvl3pPr>
            <a:lvl4pPr marL="179784" indent="0">
              <a:buNone/>
              <a:defRPr b="0"/>
            </a:lvl4pPr>
            <a:lvl5pPr marL="179784" indent="0">
              <a:buNone/>
              <a:defRPr b="0"/>
            </a:lvl5pPr>
          </a:lstStyle>
          <a:p>
            <a:pPr lvl="0"/>
            <a:r>
              <a:rPr lang="en-US" dirty="0"/>
              <a:t>This is body copy.</a:t>
            </a:r>
          </a:p>
        </p:txBody>
      </p:sp>
      <p:sp>
        <p:nvSpPr>
          <p:cNvPr id="8" name="Slide Number Placeholder 5">
            <a:extLst>
              <a:ext uri="{FF2B5EF4-FFF2-40B4-BE49-F238E27FC236}">
                <a16:creationId xmlns:a16="http://schemas.microsoft.com/office/drawing/2014/main" id="{6BE9C2AC-6A90-E342-BF61-9D9FD947F201}"/>
              </a:ext>
            </a:extLst>
          </p:cNvPr>
          <p:cNvSpPr>
            <a:spLocks noGrp="1"/>
          </p:cNvSpPr>
          <p:nvPr>
            <p:ph type="sldNum" sz="quarter" idx="4"/>
          </p:nvPr>
        </p:nvSpPr>
        <p:spPr>
          <a:xfrm>
            <a:off x="457201" y="6465445"/>
            <a:ext cx="542364" cy="118644"/>
          </a:xfrm>
          <a:prstGeom prst="rect">
            <a:avLst/>
          </a:prstGeom>
        </p:spPr>
        <p:txBody>
          <a:bodyPr vert="horz" lIns="91440" tIns="45720" rIns="91440" bIns="45720" rtlCol="0" anchor="ctr"/>
          <a:lstStyle>
            <a:lvl1pPr algn="l">
              <a:defRPr sz="788">
                <a:solidFill>
                  <a:schemeClr val="accent6"/>
                </a:solidFill>
              </a:defRPr>
            </a:lvl1pPr>
          </a:lstStyle>
          <a:p>
            <a:fld id="{70941212-5356-944B-973F-4CD3E2F2AF42}" type="slidenum">
              <a:rPr lang="en-US" smtClean="0"/>
              <a:pPr/>
              <a:t>‹#›</a:t>
            </a:fld>
            <a:endParaRPr lang="en-US" dirty="0"/>
          </a:p>
        </p:txBody>
      </p:sp>
    </p:spTree>
    <p:extLst>
      <p:ext uri="{BB962C8B-B14F-4D97-AF65-F5344CB8AC3E}">
        <p14:creationId xmlns:p14="http://schemas.microsoft.com/office/powerpoint/2010/main" val="3803062223"/>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April 7, 2022</a:t>
            </a:r>
          </a:p>
        </p:txBody>
      </p:sp>
      <p:sp>
        <p:nvSpPr>
          <p:cNvPr id="5" name="Footer Placeholder 4"/>
          <p:cNvSpPr>
            <a:spLocks noGrp="1"/>
          </p:cNvSpPr>
          <p:nvPr>
            <p:ph type="ftr" sz="quarter" idx="11"/>
          </p:nvPr>
        </p:nvSpPr>
        <p:spPr/>
        <p:txBody>
          <a:bodyPr/>
          <a:lstStyle/>
          <a:p>
            <a:r>
              <a:rPr lang="en-US"/>
              <a:t>This publication is intended as an information source for members of the Apartment and Office Building Association of Metropolitan Washington (“AOBA”) and participants in the AOBA Alliance, Inc. The content should not be construed as legal or other professional advice, and readers should not act upon information in this publication without professional advice.  Copyright © 2022 AOBA.  All rights reserved.</a:t>
            </a:r>
          </a:p>
        </p:txBody>
      </p:sp>
      <p:sp>
        <p:nvSpPr>
          <p:cNvPr id="6" name="Slide Number Placeholder 5"/>
          <p:cNvSpPr>
            <a:spLocks noGrp="1"/>
          </p:cNvSpPr>
          <p:nvPr>
            <p:ph type="sldNum" sz="quarter" idx="12"/>
          </p:nvPr>
        </p:nvSpPr>
        <p:spPr/>
        <p:txBody>
          <a:bodyPr/>
          <a:lstStyle/>
          <a:p>
            <a:fld id="{3D141511-ACE6-4326-AFD5-FF3CFC6D201E}" type="slidenum">
              <a:rPr lang="en-US" smtClean="0"/>
              <a:t>‹#›</a:t>
            </a:fld>
            <a:endParaRPr lang="en-US"/>
          </a:p>
        </p:txBody>
      </p:sp>
    </p:spTree>
    <p:extLst>
      <p:ext uri="{BB962C8B-B14F-4D97-AF65-F5344CB8AC3E}">
        <p14:creationId xmlns:p14="http://schemas.microsoft.com/office/powerpoint/2010/main" val="1184251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April 7, 2022</a:t>
            </a:r>
          </a:p>
        </p:txBody>
      </p:sp>
      <p:sp>
        <p:nvSpPr>
          <p:cNvPr id="5" name="Footer Placeholder 4"/>
          <p:cNvSpPr>
            <a:spLocks noGrp="1"/>
          </p:cNvSpPr>
          <p:nvPr>
            <p:ph type="ftr" sz="quarter" idx="11"/>
          </p:nvPr>
        </p:nvSpPr>
        <p:spPr/>
        <p:txBody>
          <a:bodyPr/>
          <a:lstStyle/>
          <a:p>
            <a:r>
              <a:rPr lang="en-US"/>
              <a:t>This publication is intended as an information source for members of the Apartment and Office Building Association of Metropolitan Washington (“AOBA”) and participants in the AOBA Alliance, Inc. The content should not be construed as legal or other professional advice, and readers should not act upon information in this publication without professional advice.  Copyright © 2022 AOBA.  All rights reserved.</a:t>
            </a:r>
          </a:p>
        </p:txBody>
      </p:sp>
      <p:sp>
        <p:nvSpPr>
          <p:cNvPr id="6" name="Slide Number Placeholder 5"/>
          <p:cNvSpPr>
            <a:spLocks noGrp="1"/>
          </p:cNvSpPr>
          <p:nvPr>
            <p:ph type="sldNum" sz="quarter" idx="12"/>
          </p:nvPr>
        </p:nvSpPr>
        <p:spPr/>
        <p:txBody>
          <a:bodyPr/>
          <a:lstStyle/>
          <a:p>
            <a:fld id="{3D141511-ACE6-4326-AFD5-FF3CFC6D201E}" type="slidenum">
              <a:rPr lang="en-US" smtClean="0"/>
              <a:t>‹#›</a:t>
            </a:fld>
            <a:endParaRPr lang="en-US"/>
          </a:p>
        </p:txBody>
      </p:sp>
    </p:spTree>
    <p:extLst>
      <p:ext uri="{BB962C8B-B14F-4D97-AF65-F5344CB8AC3E}">
        <p14:creationId xmlns:p14="http://schemas.microsoft.com/office/powerpoint/2010/main" val="3376478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April 7, 2022</a:t>
            </a:r>
          </a:p>
        </p:txBody>
      </p:sp>
      <p:sp>
        <p:nvSpPr>
          <p:cNvPr id="6" name="Footer Placeholder 5"/>
          <p:cNvSpPr>
            <a:spLocks noGrp="1"/>
          </p:cNvSpPr>
          <p:nvPr>
            <p:ph type="ftr" sz="quarter" idx="11"/>
          </p:nvPr>
        </p:nvSpPr>
        <p:spPr/>
        <p:txBody>
          <a:bodyPr/>
          <a:lstStyle/>
          <a:p>
            <a:r>
              <a:rPr lang="en-US"/>
              <a:t>This publication is intended as an information source for members of the Apartment and Office Building Association of Metropolitan Washington (“AOBA”) and participants in the AOBA Alliance, Inc. The content should not be construed as legal or other professional advice, and readers should not act upon information in this publication without professional advice.  Copyright © 2022 AOBA.  All rights reserved.</a:t>
            </a:r>
          </a:p>
        </p:txBody>
      </p:sp>
      <p:sp>
        <p:nvSpPr>
          <p:cNvPr id="7" name="Slide Number Placeholder 6"/>
          <p:cNvSpPr>
            <a:spLocks noGrp="1"/>
          </p:cNvSpPr>
          <p:nvPr>
            <p:ph type="sldNum" sz="quarter" idx="12"/>
          </p:nvPr>
        </p:nvSpPr>
        <p:spPr/>
        <p:txBody>
          <a:bodyPr/>
          <a:lstStyle/>
          <a:p>
            <a:fld id="{3D141511-ACE6-4326-AFD5-FF3CFC6D201E}" type="slidenum">
              <a:rPr lang="en-US" smtClean="0"/>
              <a:t>‹#›</a:t>
            </a:fld>
            <a:endParaRPr lang="en-US"/>
          </a:p>
        </p:txBody>
      </p:sp>
    </p:spTree>
    <p:extLst>
      <p:ext uri="{BB962C8B-B14F-4D97-AF65-F5344CB8AC3E}">
        <p14:creationId xmlns:p14="http://schemas.microsoft.com/office/powerpoint/2010/main" val="44391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April 7, 2022</a:t>
            </a:r>
          </a:p>
        </p:txBody>
      </p:sp>
      <p:sp>
        <p:nvSpPr>
          <p:cNvPr id="8" name="Footer Placeholder 7"/>
          <p:cNvSpPr>
            <a:spLocks noGrp="1"/>
          </p:cNvSpPr>
          <p:nvPr>
            <p:ph type="ftr" sz="quarter" idx="11"/>
          </p:nvPr>
        </p:nvSpPr>
        <p:spPr/>
        <p:txBody>
          <a:bodyPr/>
          <a:lstStyle/>
          <a:p>
            <a:r>
              <a:rPr lang="en-US"/>
              <a:t>This publication is intended as an information source for members of the Apartment and Office Building Association of Metropolitan Washington (“AOBA”) and participants in the AOBA Alliance, Inc. The content should not be construed as legal or other professional advice, and readers should not act upon information in this publication without professional advice.  Copyright © 2022 AOBA.  All rights reserved.</a:t>
            </a:r>
          </a:p>
        </p:txBody>
      </p:sp>
      <p:sp>
        <p:nvSpPr>
          <p:cNvPr id="9" name="Slide Number Placeholder 8"/>
          <p:cNvSpPr>
            <a:spLocks noGrp="1"/>
          </p:cNvSpPr>
          <p:nvPr>
            <p:ph type="sldNum" sz="quarter" idx="12"/>
          </p:nvPr>
        </p:nvSpPr>
        <p:spPr/>
        <p:txBody>
          <a:bodyPr/>
          <a:lstStyle/>
          <a:p>
            <a:fld id="{3D141511-ACE6-4326-AFD5-FF3CFC6D201E}" type="slidenum">
              <a:rPr lang="en-US" smtClean="0"/>
              <a:t>‹#›</a:t>
            </a:fld>
            <a:endParaRPr lang="en-US"/>
          </a:p>
        </p:txBody>
      </p:sp>
    </p:spTree>
    <p:extLst>
      <p:ext uri="{BB962C8B-B14F-4D97-AF65-F5344CB8AC3E}">
        <p14:creationId xmlns:p14="http://schemas.microsoft.com/office/powerpoint/2010/main" val="1630046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April 7, 2022</a:t>
            </a:r>
          </a:p>
        </p:txBody>
      </p:sp>
      <p:sp>
        <p:nvSpPr>
          <p:cNvPr id="4" name="Footer Placeholder 3"/>
          <p:cNvSpPr>
            <a:spLocks noGrp="1"/>
          </p:cNvSpPr>
          <p:nvPr>
            <p:ph type="ftr" sz="quarter" idx="11"/>
          </p:nvPr>
        </p:nvSpPr>
        <p:spPr/>
        <p:txBody>
          <a:bodyPr/>
          <a:lstStyle/>
          <a:p>
            <a:r>
              <a:rPr lang="en-US"/>
              <a:t>This publication is intended as an information source for members of the Apartment and Office Building Association of Metropolitan Washington (“AOBA”) and participants in the AOBA Alliance, Inc. The content should not be construed as legal or other professional advice, and readers should not act upon information in this publication without professional advice.  Copyright © 2022 AOBA.  All rights reserved.</a:t>
            </a:r>
          </a:p>
        </p:txBody>
      </p:sp>
      <p:sp>
        <p:nvSpPr>
          <p:cNvPr id="5" name="Slide Number Placeholder 4"/>
          <p:cNvSpPr>
            <a:spLocks noGrp="1"/>
          </p:cNvSpPr>
          <p:nvPr>
            <p:ph type="sldNum" sz="quarter" idx="12"/>
          </p:nvPr>
        </p:nvSpPr>
        <p:spPr/>
        <p:txBody>
          <a:bodyPr/>
          <a:lstStyle/>
          <a:p>
            <a:fld id="{3D141511-ACE6-4326-AFD5-FF3CFC6D201E}" type="slidenum">
              <a:rPr lang="en-US" smtClean="0"/>
              <a:t>‹#›</a:t>
            </a:fld>
            <a:endParaRPr lang="en-US"/>
          </a:p>
        </p:txBody>
      </p:sp>
    </p:spTree>
    <p:extLst>
      <p:ext uri="{BB962C8B-B14F-4D97-AF65-F5344CB8AC3E}">
        <p14:creationId xmlns:p14="http://schemas.microsoft.com/office/powerpoint/2010/main" val="3287091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April 7, 2022</a:t>
            </a:r>
          </a:p>
        </p:txBody>
      </p:sp>
      <p:sp>
        <p:nvSpPr>
          <p:cNvPr id="3" name="Footer Placeholder 2"/>
          <p:cNvSpPr>
            <a:spLocks noGrp="1"/>
          </p:cNvSpPr>
          <p:nvPr>
            <p:ph type="ftr" sz="quarter" idx="11"/>
          </p:nvPr>
        </p:nvSpPr>
        <p:spPr/>
        <p:txBody>
          <a:bodyPr/>
          <a:lstStyle/>
          <a:p>
            <a:r>
              <a:rPr lang="en-US"/>
              <a:t>This publication is intended as an information source for members of the Apartment and Office Building Association of Metropolitan Washington (“AOBA”) and participants in the AOBA Alliance, Inc. The content should not be construed as legal or other professional advice, and readers should not act upon information in this publication without professional advice.  Copyright © 2022 AOBA.  All rights reserved.</a:t>
            </a:r>
          </a:p>
        </p:txBody>
      </p:sp>
      <p:sp>
        <p:nvSpPr>
          <p:cNvPr id="4" name="Slide Number Placeholder 3"/>
          <p:cNvSpPr>
            <a:spLocks noGrp="1"/>
          </p:cNvSpPr>
          <p:nvPr>
            <p:ph type="sldNum" sz="quarter" idx="12"/>
          </p:nvPr>
        </p:nvSpPr>
        <p:spPr/>
        <p:txBody>
          <a:bodyPr/>
          <a:lstStyle/>
          <a:p>
            <a:fld id="{3D141511-ACE6-4326-AFD5-FF3CFC6D201E}" type="slidenum">
              <a:rPr lang="en-US" smtClean="0"/>
              <a:t>‹#›</a:t>
            </a:fld>
            <a:endParaRPr lang="en-US"/>
          </a:p>
        </p:txBody>
      </p:sp>
    </p:spTree>
    <p:extLst>
      <p:ext uri="{BB962C8B-B14F-4D97-AF65-F5344CB8AC3E}">
        <p14:creationId xmlns:p14="http://schemas.microsoft.com/office/powerpoint/2010/main" val="3746527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April 7, 2022</a:t>
            </a:r>
          </a:p>
        </p:txBody>
      </p:sp>
      <p:sp>
        <p:nvSpPr>
          <p:cNvPr id="6" name="Footer Placeholder 5"/>
          <p:cNvSpPr>
            <a:spLocks noGrp="1"/>
          </p:cNvSpPr>
          <p:nvPr>
            <p:ph type="ftr" sz="quarter" idx="11"/>
          </p:nvPr>
        </p:nvSpPr>
        <p:spPr/>
        <p:txBody>
          <a:bodyPr/>
          <a:lstStyle/>
          <a:p>
            <a:r>
              <a:rPr lang="en-US"/>
              <a:t>This publication is intended as an information source for members of the Apartment and Office Building Association of Metropolitan Washington (“AOBA”) and participants in the AOBA Alliance, Inc. The content should not be construed as legal or other professional advice, and readers should not act upon information in this publication without professional advice.  Copyright © 2022 AOBA.  All rights reserved.</a:t>
            </a:r>
          </a:p>
        </p:txBody>
      </p:sp>
      <p:sp>
        <p:nvSpPr>
          <p:cNvPr id="7" name="Slide Number Placeholder 6"/>
          <p:cNvSpPr>
            <a:spLocks noGrp="1"/>
          </p:cNvSpPr>
          <p:nvPr>
            <p:ph type="sldNum" sz="quarter" idx="12"/>
          </p:nvPr>
        </p:nvSpPr>
        <p:spPr/>
        <p:txBody>
          <a:bodyPr/>
          <a:lstStyle/>
          <a:p>
            <a:fld id="{3D141511-ACE6-4326-AFD5-FF3CFC6D201E}" type="slidenum">
              <a:rPr lang="en-US" smtClean="0"/>
              <a:t>‹#›</a:t>
            </a:fld>
            <a:endParaRPr lang="en-US"/>
          </a:p>
        </p:txBody>
      </p:sp>
    </p:spTree>
    <p:extLst>
      <p:ext uri="{BB962C8B-B14F-4D97-AF65-F5344CB8AC3E}">
        <p14:creationId xmlns:p14="http://schemas.microsoft.com/office/powerpoint/2010/main" val="2267432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April 7, 2022</a:t>
            </a:r>
          </a:p>
        </p:txBody>
      </p:sp>
      <p:sp>
        <p:nvSpPr>
          <p:cNvPr id="6" name="Footer Placeholder 5"/>
          <p:cNvSpPr>
            <a:spLocks noGrp="1"/>
          </p:cNvSpPr>
          <p:nvPr>
            <p:ph type="ftr" sz="quarter" idx="11"/>
          </p:nvPr>
        </p:nvSpPr>
        <p:spPr/>
        <p:txBody>
          <a:bodyPr/>
          <a:lstStyle/>
          <a:p>
            <a:r>
              <a:rPr lang="en-US"/>
              <a:t>This publication is intended as an information source for members of the Apartment and Office Building Association of Metropolitan Washington (“AOBA”) and participants in the AOBA Alliance, Inc. The content should not be construed as legal or other professional advice, and readers should not act upon information in this publication without professional advice.  Copyright © 2022 AOBA.  All rights reserved.</a:t>
            </a:r>
          </a:p>
        </p:txBody>
      </p:sp>
      <p:sp>
        <p:nvSpPr>
          <p:cNvPr id="7" name="Slide Number Placeholder 6"/>
          <p:cNvSpPr>
            <a:spLocks noGrp="1"/>
          </p:cNvSpPr>
          <p:nvPr>
            <p:ph type="sldNum" sz="quarter" idx="12"/>
          </p:nvPr>
        </p:nvSpPr>
        <p:spPr/>
        <p:txBody>
          <a:bodyPr/>
          <a:lstStyle/>
          <a:p>
            <a:fld id="{3D141511-ACE6-4326-AFD5-FF3CFC6D201E}" type="slidenum">
              <a:rPr lang="en-US" smtClean="0"/>
              <a:t>‹#›</a:t>
            </a:fld>
            <a:endParaRPr lang="en-US"/>
          </a:p>
        </p:txBody>
      </p:sp>
    </p:spTree>
    <p:extLst>
      <p:ext uri="{BB962C8B-B14F-4D97-AF65-F5344CB8AC3E}">
        <p14:creationId xmlns:p14="http://schemas.microsoft.com/office/powerpoint/2010/main" val="2038134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19000">
              <a:srgbClr val="85C2FF"/>
            </a:gs>
            <a:gs pos="94000">
              <a:srgbClr val="C4D6EB"/>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April 7, 2022</a:t>
            </a: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This publication is intended as an information source for members of the Apartment and Office Building Association of Metropolitan Washington (“AOBA”) and participants in the AOBA Alliance, Inc. The content should not be construed as legal or other professional advice, and readers should not act upon information in this publication without professional advice.  Copyright © 2022 AOBA.  All rights reserved.</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141511-ACE6-4326-AFD5-FF3CFC6D201E}" type="slidenum">
              <a:rPr lang="en-US" smtClean="0"/>
              <a:t>‹#›</a:t>
            </a:fld>
            <a:endParaRPr lang="en-US"/>
          </a:p>
        </p:txBody>
      </p:sp>
    </p:spTree>
    <p:extLst>
      <p:ext uri="{BB962C8B-B14F-4D97-AF65-F5344CB8AC3E}">
        <p14:creationId xmlns:p14="http://schemas.microsoft.com/office/powerpoint/2010/main" val="16898211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solidFill>
                  <a:srgbClr val="0070C0"/>
                </a:solidFill>
              </a:rPr>
              <a:t>MD SOS Procurement Schedule</a:t>
            </a:r>
            <a:br>
              <a:rPr lang="en-US" b="1" dirty="0">
                <a:solidFill>
                  <a:srgbClr val="0070C0"/>
                </a:solidFill>
              </a:rPr>
            </a:br>
            <a:r>
              <a:rPr lang="en-US" sz="3100" i="1" dirty="0">
                <a:solidFill>
                  <a:srgbClr val="FF0000"/>
                </a:solidFill>
              </a:rPr>
              <a:t>(For Demand Metered Commercial)</a:t>
            </a:r>
            <a:endParaRPr lang="en-US" sz="3100" dirty="0"/>
          </a:p>
        </p:txBody>
      </p:sp>
      <p:sp>
        <p:nvSpPr>
          <p:cNvPr id="6" name="Content Placeholder 5"/>
          <p:cNvSpPr>
            <a:spLocks noGrp="1"/>
          </p:cNvSpPr>
          <p:nvPr>
            <p:ph idx="1"/>
          </p:nvPr>
        </p:nvSpPr>
        <p:spPr>
          <a:xfrm>
            <a:off x="1981200" y="1600200"/>
            <a:ext cx="8229600" cy="4800600"/>
          </a:xfrm>
        </p:spPr>
        <p:txBody>
          <a:bodyPr>
            <a:normAutofit fontScale="62500" lnSpcReduction="20000"/>
          </a:bodyPr>
          <a:lstStyle/>
          <a:p>
            <a:pPr>
              <a:spcBef>
                <a:spcPts val="0"/>
              </a:spcBef>
              <a:spcAft>
                <a:spcPts val="1200"/>
              </a:spcAft>
            </a:pPr>
            <a:r>
              <a:rPr lang="en-US" dirty="0"/>
              <a:t>SOS bids are solicited separately for Type II Non-Residential customers. </a:t>
            </a:r>
          </a:p>
          <a:p>
            <a:pPr>
              <a:spcBef>
                <a:spcPts val="0"/>
              </a:spcBef>
              <a:spcAft>
                <a:spcPts val="1200"/>
              </a:spcAft>
            </a:pPr>
            <a:r>
              <a:rPr lang="en-US" dirty="0"/>
              <a:t>SOS charges for </a:t>
            </a:r>
            <a:r>
              <a:rPr lang="en-US" b="1" dirty="0"/>
              <a:t>Type II Non-Residential </a:t>
            </a:r>
            <a:r>
              <a:rPr lang="en-US" i="1" dirty="0"/>
              <a:t>(e.g., smaller MGT-LV and MGT-3A accounts)</a:t>
            </a:r>
            <a:r>
              <a:rPr lang="en-US" b="1" i="1" dirty="0"/>
              <a:t> </a:t>
            </a:r>
            <a:r>
              <a:rPr lang="en-US" dirty="0"/>
              <a:t>are established for three-month periods: </a:t>
            </a:r>
          </a:p>
          <a:p>
            <a:pPr lvl="1">
              <a:spcBef>
                <a:spcPts val="0"/>
              </a:spcBef>
              <a:spcAft>
                <a:spcPts val="1200"/>
              </a:spcAft>
            </a:pPr>
            <a:r>
              <a:rPr lang="en-US" dirty="0"/>
              <a:t>June 1 – August 31</a:t>
            </a:r>
          </a:p>
          <a:p>
            <a:pPr lvl="1">
              <a:spcBef>
                <a:spcPts val="0"/>
              </a:spcBef>
              <a:spcAft>
                <a:spcPts val="1200"/>
              </a:spcAft>
            </a:pPr>
            <a:r>
              <a:rPr lang="en-US" dirty="0"/>
              <a:t>September 1 – November 30</a:t>
            </a:r>
          </a:p>
          <a:p>
            <a:pPr lvl="1">
              <a:spcBef>
                <a:spcPts val="0"/>
              </a:spcBef>
              <a:spcAft>
                <a:spcPts val="1200"/>
              </a:spcAft>
            </a:pPr>
            <a:r>
              <a:rPr lang="en-US" dirty="0"/>
              <a:t>December 1 – February 28</a:t>
            </a:r>
          </a:p>
          <a:p>
            <a:pPr lvl="1">
              <a:spcBef>
                <a:spcPts val="0"/>
              </a:spcBef>
              <a:spcAft>
                <a:spcPts val="1200"/>
              </a:spcAft>
            </a:pPr>
            <a:r>
              <a:rPr lang="en-US" dirty="0"/>
              <a:t>March 1 – May 31</a:t>
            </a:r>
          </a:p>
          <a:p>
            <a:pPr>
              <a:spcBef>
                <a:spcPts val="0"/>
              </a:spcBef>
              <a:spcAft>
                <a:spcPts val="1200"/>
              </a:spcAft>
            </a:pPr>
            <a:r>
              <a:rPr lang="en-US" dirty="0"/>
              <a:t>Hourly Priced (Generation) Service (</a:t>
            </a:r>
            <a:r>
              <a:rPr lang="en-US" b="1" dirty="0"/>
              <a:t>HPS</a:t>
            </a:r>
            <a:r>
              <a:rPr lang="en-US" dirty="0"/>
              <a:t>) is offered for </a:t>
            </a:r>
            <a:r>
              <a:rPr lang="en-US" b="1" dirty="0"/>
              <a:t>Type III Non-Residential Customers </a:t>
            </a:r>
            <a:r>
              <a:rPr lang="en-US" i="1" dirty="0"/>
              <a:t>(i.e., MGT accounts with Over 600 kW of PJM Peak Load and all Rate Schedule GT</a:t>
            </a:r>
            <a:r>
              <a:rPr lang="en-US" dirty="0"/>
              <a:t> </a:t>
            </a:r>
            <a:r>
              <a:rPr lang="en-US" i="1" dirty="0"/>
              <a:t>customers)</a:t>
            </a:r>
            <a:r>
              <a:rPr lang="en-US" dirty="0"/>
              <a:t>.  </a:t>
            </a:r>
          </a:p>
          <a:p>
            <a:pPr lvl="1">
              <a:spcBef>
                <a:spcPts val="0"/>
              </a:spcBef>
              <a:spcAft>
                <a:spcPts val="1200"/>
              </a:spcAft>
            </a:pPr>
            <a:r>
              <a:rPr lang="en-US" dirty="0"/>
              <a:t>With declining energy prices in recent years some large C&amp;I customers have elected to use Hourly Priced Service (HPS).  </a:t>
            </a:r>
          </a:p>
          <a:p>
            <a:pPr lvl="1">
              <a:spcBef>
                <a:spcPts val="0"/>
              </a:spcBef>
              <a:spcAft>
                <a:spcPts val="1200"/>
              </a:spcAft>
            </a:pPr>
            <a:r>
              <a:rPr lang="en-US" dirty="0"/>
              <a:t>In the current market with rising energy prices, HPS can result in a customer’s exposure to greater price increases.  </a:t>
            </a:r>
          </a:p>
        </p:txBody>
      </p:sp>
      <p:sp>
        <p:nvSpPr>
          <p:cNvPr id="7" name="Slide Number Placeholder 6"/>
          <p:cNvSpPr>
            <a:spLocks noGrp="1"/>
          </p:cNvSpPr>
          <p:nvPr>
            <p:ph type="sldNum" sz="quarter" idx="12"/>
          </p:nvPr>
        </p:nvSpPr>
        <p:spPr/>
        <p:txBody>
          <a:bodyPr/>
          <a:lstStyle/>
          <a:p>
            <a:fld id="{3D141511-ACE6-4326-AFD5-FF3CFC6D201E}" type="slidenum">
              <a:rPr lang="en-US">
                <a:solidFill>
                  <a:prstClr val="black">
                    <a:tint val="75000"/>
                  </a:prstClr>
                </a:solidFill>
                <a:latin typeface="Calibri"/>
              </a:rPr>
              <a:pPr/>
              <a:t>1</a:t>
            </a:fld>
            <a:endParaRPr lang="en-US">
              <a:solidFill>
                <a:prstClr val="black">
                  <a:tint val="75000"/>
                </a:prstClr>
              </a:solidFill>
              <a:latin typeface="Calibri"/>
            </a:endParaRPr>
          </a:p>
        </p:txBody>
      </p:sp>
      <p:sp>
        <p:nvSpPr>
          <p:cNvPr id="2" name="Date Placeholder 1"/>
          <p:cNvSpPr>
            <a:spLocks noGrp="1"/>
          </p:cNvSpPr>
          <p:nvPr>
            <p:ph type="dt" sz="half" idx="10"/>
          </p:nvPr>
        </p:nvSpPr>
        <p:spPr/>
        <p:txBody>
          <a:bodyPr/>
          <a:lstStyle/>
          <a:p>
            <a:r>
              <a:rPr lang="en-US" dirty="0">
                <a:solidFill>
                  <a:prstClr val="black"/>
                </a:solidFill>
                <a:latin typeface="Calibri"/>
              </a:rPr>
              <a:t>October 27, 2022</a:t>
            </a:r>
          </a:p>
        </p:txBody>
      </p:sp>
    </p:spTree>
    <p:extLst>
      <p:ext uri="{BB962C8B-B14F-4D97-AF65-F5344CB8AC3E}">
        <p14:creationId xmlns:p14="http://schemas.microsoft.com/office/powerpoint/2010/main" val="3289636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6DF31-0106-DBF3-D646-E3F45C87B4B8}"/>
              </a:ext>
            </a:extLst>
          </p:cNvPr>
          <p:cNvSpPr>
            <a:spLocks noGrp="1"/>
          </p:cNvSpPr>
          <p:nvPr>
            <p:ph type="title"/>
          </p:nvPr>
        </p:nvSpPr>
        <p:spPr/>
        <p:txBody>
          <a:bodyPr/>
          <a:lstStyle/>
          <a:p>
            <a:r>
              <a:rPr lang="en-US" dirty="0"/>
              <a:t>Pepco MD SOS Rate Increase</a:t>
            </a:r>
          </a:p>
        </p:txBody>
      </p:sp>
      <p:pic>
        <p:nvPicPr>
          <p:cNvPr id="8" name="Content Placeholder 7">
            <a:extLst>
              <a:ext uri="{FF2B5EF4-FFF2-40B4-BE49-F238E27FC236}">
                <a16:creationId xmlns:a16="http://schemas.microsoft.com/office/drawing/2014/main" id="{2B5C094E-C152-DC55-8658-9B8FFE431C8A}"/>
              </a:ext>
            </a:extLst>
          </p:cNvPr>
          <p:cNvPicPr>
            <a:picLocks noGrp="1" noChangeAspect="1"/>
          </p:cNvPicPr>
          <p:nvPr>
            <p:ph idx="1"/>
          </p:nvPr>
        </p:nvPicPr>
        <p:blipFill>
          <a:blip r:embed="rId2"/>
          <a:stretch>
            <a:fillRect/>
          </a:stretch>
        </p:blipFill>
        <p:spPr>
          <a:xfrm>
            <a:off x="2439732" y="1256252"/>
            <a:ext cx="7312536" cy="4525963"/>
          </a:xfrm>
        </p:spPr>
      </p:pic>
      <p:sp>
        <p:nvSpPr>
          <p:cNvPr id="4" name="Date Placeholder 3">
            <a:extLst>
              <a:ext uri="{FF2B5EF4-FFF2-40B4-BE49-F238E27FC236}">
                <a16:creationId xmlns:a16="http://schemas.microsoft.com/office/drawing/2014/main" id="{7290EAD7-91EC-6FF0-0B6C-5A6F61A09DA2}"/>
              </a:ext>
            </a:extLst>
          </p:cNvPr>
          <p:cNvSpPr>
            <a:spLocks noGrp="1"/>
          </p:cNvSpPr>
          <p:nvPr>
            <p:ph type="dt" sz="half" idx="10"/>
          </p:nvPr>
        </p:nvSpPr>
        <p:spPr/>
        <p:txBody>
          <a:bodyPr/>
          <a:lstStyle/>
          <a:p>
            <a:r>
              <a:rPr lang="en-US" dirty="0"/>
              <a:t>October 27, 2022</a:t>
            </a:r>
          </a:p>
        </p:txBody>
      </p:sp>
      <p:sp>
        <p:nvSpPr>
          <p:cNvPr id="5" name="Footer Placeholder 4">
            <a:extLst>
              <a:ext uri="{FF2B5EF4-FFF2-40B4-BE49-F238E27FC236}">
                <a16:creationId xmlns:a16="http://schemas.microsoft.com/office/drawing/2014/main" id="{A65AB9BF-1BB1-3F21-96AB-82B552080135}"/>
              </a:ext>
            </a:extLst>
          </p:cNvPr>
          <p:cNvSpPr>
            <a:spLocks noGrp="1"/>
          </p:cNvSpPr>
          <p:nvPr>
            <p:ph type="ftr" sz="quarter" idx="11"/>
          </p:nvPr>
        </p:nvSpPr>
        <p:spPr>
          <a:xfrm>
            <a:off x="2993706" y="6173788"/>
            <a:ext cx="6758562" cy="365125"/>
          </a:xfrm>
        </p:spPr>
        <p:txBody>
          <a:bodyPr/>
          <a:lstStyle/>
          <a:p>
            <a:r>
              <a:rPr lang="en-US" dirty="0"/>
              <a:t>This publication is intended as an information source for members of the Apartment and Office Building Association of Metropolitan Washington (“AOBA”) and participants in the AOBA Alliance, Inc. The content should not be construed as legal or other professional advice, and readers should not act upon information in this publication without professional advice.  Copyright © 2022 AOBA.  All rights reserved.</a:t>
            </a:r>
          </a:p>
        </p:txBody>
      </p:sp>
      <p:sp>
        <p:nvSpPr>
          <p:cNvPr id="6" name="Slide Number Placeholder 5">
            <a:extLst>
              <a:ext uri="{FF2B5EF4-FFF2-40B4-BE49-F238E27FC236}">
                <a16:creationId xmlns:a16="http://schemas.microsoft.com/office/drawing/2014/main" id="{367473EE-1A01-1878-0E45-0985F276C858}"/>
              </a:ext>
            </a:extLst>
          </p:cNvPr>
          <p:cNvSpPr>
            <a:spLocks noGrp="1"/>
          </p:cNvSpPr>
          <p:nvPr>
            <p:ph type="sldNum" sz="quarter" idx="12"/>
          </p:nvPr>
        </p:nvSpPr>
        <p:spPr/>
        <p:txBody>
          <a:bodyPr/>
          <a:lstStyle/>
          <a:p>
            <a:fld id="{3D141511-ACE6-4326-AFD5-FF3CFC6D201E}" type="slidenum">
              <a:rPr lang="en-US" smtClean="0"/>
              <a:t>2</a:t>
            </a:fld>
            <a:endParaRPr lang="en-US"/>
          </a:p>
        </p:txBody>
      </p:sp>
    </p:spTree>
    <p:extLst>
      <p:ext uri="{BB962C8B-B14F-4D97-AF65-F5344CB8AC3E}">
        <p14:creationId xmlns:p14="http://schemas.microsoft.com/office/powerpoint/2010/main" val="918190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6DF31-0106-DBF3-D646-E3F45C87B4B8}"/>
              </a:ext>
            </a:extLst>
          </p:cNvPr>
          <p:cNvSpPr>
            <a:spLocks noGrp="1"/>
          </p:cNvSpPr>
          <p:nvPr>
            <p:ph type="title"/>
          </p:nvPr>
        </p:nvSpPr>
        <p:spPr/>
        <p:txBody>
          <a:bodyPr/>
          <a:lstStyle/>
          <a:p>
            <a:r>
              <a:rPr lang="en-US" dirty="0"/>
              <a:t>BGE SOS Rate Increase</a:t>
            </a:r>
          </a:p>
        </p:txBody>
      </p:sp>
      <p:sp>
        <p:nvSpPr>
          <p:cNvPr id="4" name="Date Placeholder 3">
            <a:extLst>
              <a:ext uri="{FF2B5EF4-FFF2-40B4-BE49-F238E27FC236}">
                <a16:creationId xmlns:a16="http://schemas.microsoft.com/office/drawing/2014/main" id="{7290EAD7-91EC-6FF0-0B6C-5A6F61A09DA2}"/>
              </a:ext>
            </a:extLst>
          </p:cNvPr>
          <p:cNvSpPr>
            <a:spLocks noGrp="1"/>
          </p:cNvSpPr>
          <p:nvPr>
            <p:ph type="dt" sz="half" idx="10"/>
          </p:nvPr>
        </p:nvSpPr>
        <p:spPr/>
        <p:txBody>
          <a:bodyPr/>
          <a:lstStyle/>
          <a:p>
            <a:r>
              <a:rPr lang="en-US" dirty="0"/>
              <a:t>October 27, 2022</a:t>
            </a:r>
          </a:p>
        </p:txBody>
      </p:sp>
      <p:sp>
        <p:nvSpPr>
          <p:cNvPr id="5" name="Footer Placeholder 4">
            <a:extLst>
              <a:ext uri="{FF2B5EF4-FFF2-40B4-BE49-F238E27FC236}">
                <a16:creationId xmlns:a16="http://schemas.microsoft.com/office/drawing/2014/main" id="{A65AB9BF-1BB1-3F21-96AB-82B552080135}"/>
              </a:ext>
            </a:extLst>
          </p:cNvPr>
          <p:cNvSpPr>
            <a:spLocks noGrp="1"/>
          </p:cNvSpPr>
          <p:nvPr>
            <p:ph type="ftr" sz="quarter" idx="11"/>
          </p:nvPr>
        </p:nvSpPr>
        <p:spPr>
          <a:xfrm>
            <a:off x="2993706" y="6173788"/>
            <a:ext cx="6758562" cy="365125"/>
          </a:xfrm>
        </p:spPr>
        <p:txBody>
          <a:bodyPr/>
          <a:lstStyle/>
          <a:p>
            <a:r>
              <a:rPr lang="en-US" dirty="0"/>
              <a:t>This publication is intended as an information source for members of the Apartment and Office Building Association of Metropolitan Washington (“AOBA”) and participants in the AOBA Alliance, Inc. The content should not be construed as legal or other professional advice, and readers should not act upon information in this publication without professional advice.  Copyright © 2022 AOBA.  All rights reserved.</a:t>
            </a:r>
          </a:p>
        </p:txBody>
      </p:sp>
      <p:sp>
        <p:nvSpPr>
          <p:cNvPr id="6" name="Slide Number Placeholder 5">
            <a:extLst>
              <a:ext uri="{FF2B5EF4-FFF2-40B4-BE49-F238E27FC236}">
                <a16:creationId xmlns:a16="http://schemas.microsoft.com/office/drawing/2014/main" id="{367473EE-1A01-1878-0E45-0985F276C858}"/>
              </a:ext>
            </a:extLst>
          </p:cNvPr>
          <p:cNvSpPr>
            <a:spLocks noGrp="1"/>
          </p:cNvSpPr>
          <p:nvPr>
            <p:ph type="sldNum" sz="quarter" idx="12"/>
          </p:nvPr>
        </p:nvSpPr>
        <p:spPr/>
        <p:txBody>
          <a:bodyPr/>
          <a:lstStyle/>
          <a:p>
            <a:fld id="{3D141511-ACE6-4326-AFD5-FF3CFC6D201E}" type="slidenum">
              <a:rPr lang="en-US" smtClean="0"/>
              <a:t>3</a:t>
            </a:fld>
            <a:endParaRPr lang="en-US"/>
          </a:p>
        </p:txBody>
      </p:sp>
      <p:pic>
        <p:nvPicPr>
          <p:cNvPr id="10" name="Content Placeholder 9">
            <a:extLst>
              <a:ext uri="{FF2B5EF4-FFF2-40B4-BE49-F238E27FC236}">
                <a16:creationId xmlns:a16="http://schemas.microsoft.com/office/drawing/2014/main" id="{93EA5729-A7F3-C397-0EB7-B4C41E780A3D}"/>
              </a:ext>
            </a:extLst>
          </p:cNvPr>
          <p:cNvPicPr>
            <a:picLocks noGrp="1" noChangeAspect="1"/>
          </p:cNvPicPr>
          <p:nvPr>
            <p:ph idx="1"/>
          </p:nvPr>
        </p:nvPicPr>
        <p:blipFill>
          <a:blip r:embed="rId2"/>
          <a:stretch>
            <a:fillRect/>
          </a:stretch>
        </p:blipFill>
        <p:spPr>
          <a:xfrm>
            <a:off x="2819561" y="1327826"/>
            <a:ext cx="6552878" cy="4525963"/>
          </a:xfrm>
        </p:spPr>
      </p:pic>
    </p:spTree>
    <p:extLst>
      <p:ext uri="{BB962C8B-B14F-4D97-AF65-F5344CB8AC3E}">
        <p14:creationId xmlns:p14="http://schemas.microsoft.com/office/powerpoint/2010/main" val="328949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8229600" cy="868362"/>
          </a:xfrm>
        </p:spPr>
        <p:txBody>
          <a:bodyPr/>
          <a:lstStyle/>
          <a:p>
            <a:r>
              <a:rPr lang="en-US" b="1" dirty="0">
                <a:solidFill>
                  <a:srgbClr val="0070C0"/>
                </a:solidFill>
              </a:rPr>
              <a:t>DC SOS Procurement</a:t>
            </a:r>
          </a:p>
        </p:txBody>
      </p:sp>
      <p:sp>
        <p:nvSpPr>
          <p:cNvPr id="3" name="Content Placeholder 2"/>
          <p:cNvSpPr>
            <a:spLocks noGrp="1"/>
          </p:cNvSpPr>
          <p:nvPr>
            <p:ph idx="1"/>
          </p:nvPr>
        </p:nvSpPr>
        <p:spPr>
          <a:xfrm>
            <a:off x="1981200" y="1371601"/>
            <a:ext cx="8229600" cy="4525963"/>
          </a:xfrm>
        </p:spPr>
        <p:txBody>
          <a:bodyPr>
            <a:normAutofit fontScale="77500" lnSpcReduction="20000"/>
          </a:bodyPr>
          <a:lstStyle/>
          <a:p>
            <a:pPr algn="just">
              <a:spcBef>
                <a:spcPts val="0"/>
              </a:spcBef>
              <a:spcAft>
                <a:spcPts val="1200"/>
              </a:spcAft>
            </a:pPr>
            <a:r>
              <a:rPr lang="en-US" dirty="0"/>
              <a:t>Only procures SOS supply once a year for each customer category.  </a:t>
            </a:r>
          </a:p>
          <a:p>
            <a:pPr algn="just">
              <a:spcBef>
                <a:spcPts val="0"/>
              </a:spcBef>
              <a:spcAft>
                <a:spcPts val="1200"/>
              </a:spcAft>
            </a:pPr>
            <a:r>
              <a:rPr lang="en-US" dirty="0"/>
              <a:t>Solicitations are made in December and January for service starting the following June </a:t>
            </a:r>
            <a:r>
              <a:rPr lang="en-US" sz="2600" b="1" i="1" dirty="0">
                <a:solidFill>
                  <a:srgbClr val="0070C0"/>
                </a:solidFill>
              </a:rPr>
              <a:t>(i.e., for each </a:t>
            </a:r>
            <a:r>
              <a:rPr lang="en-US" sz="2600" b="1" i="1" dirty="0">
                <a:solidFill>
                  <a:srgbClr val="00B050"/>
                </a:solidFill>
              </a:rPr>
              <a:t>PJM Delivery Year</a:t>
            </a:r>
            <a:r>
              <a:rPr lang="en-US" sz="2600" b="1" i="1" dirty="0">
                <a:solidFill>
                  <a:srgbClr val="0070C0"/>
                </a:solidFill>
              </a:rPr>
              <a:t>). </a:t>
            </a:r>
          </a:p>
          <a:p>
            <a:pPr lvl="1" algn="just">
              <a:spcBef>
                <a:spcPts val="0"/>
              </a:spcBef>
              <a:spcAft>
                <a:spcPts val="1200"/>
              </a:spcAft>
            </a:pPr>
            <a:r>
              <a:rPr lang="en-US" dirty="0"/>
              <a:t>Procurements for </a:t>
            </a:r>
            <a:r>
              <a:rPr lang="en-US" dirty="0">
                <a:solidFill>
                  <a:srgbClr val="002060"/>
                </a:solidFill>
              </a:rPr>
              <a:t>Residential, MMA and Small Non-Demand Metered Commercial </a:t>
            </a:r>
            <a:r>
              <a:rPr lang="en-US" sz="2400" b="1" i="1" dirty="0">
                <a:solidFill>
                  <a:srgbClr val="FF0000"/>
                </a:solidFill>
              </a:rPr>
              <a:t>(e.g., Rate Schedules R, MMA, and GSND) </a:t>
            </a:r>
            <a:r>
              <a:rPr lang="en-US" dirty="0"/>
              <a:t>for each delivery year are made in </a:t>
            </a:r>
            <a:r>
              <a:rPr lang="en-US" b="1" dirty="0"/>
              <a:t>three</a:t>
            </a:r>
            <a:r>
              <a:rPr lang="en-US" dirty="0"/>
              <a:t> tranches </a:t>
            </a:r>
            <a:r>
              <a:rPr lang="en-US" sz="2400" i="1" dirty="0">
                <a:solidFill>
                  <a:srgbClr val="0070C0"/>
                </a:solidFill>
              </a:rPr>
              <a:t>(with one-third of the annual SOS supply requirements procured in each of three annual solicitations)</a:t>
            </a:r>
            <a:r>
              <a:rPr lang="en-US" dirty="0"/>
              <a:t>.  </a:t>
            </a:r>
          </a:p>
          <a:p>
            <a:pPr lvl="1" algn="just">
              <a:spcBef>
                <a:spcPts val="0"/>
              </a:spcBef>
              <a:spcAft>
                <a:spcPts val="1200"/>
              </a:spcAft>
            </a:pPr>
            <a:r>
              <a:rPr lang="en-US" dirty="0"/>
              <a:t>SOS Procurements for </a:t>
            </a:r>
            <a:r>
              <a:rPr lang="en-US" b="1" dirty="0"/>
              <a:t>Demand-Metered Commercial </a:t>
            </a:r>
            <a:r>
              <a:rPr lang="en-US" dirty="0"/>
              <a:t>accounts </a:t>
            </a:r>
            <a:r>
              <a:rPr lang="en-US" sz="2600" b="1" i="1" dirty="0">
                <a:solidFill>
                  <a:srgbClr val="FF0000"/>
                </a:solidFill>
              </a:rPr>
              <a:t>(e.g., accounts served under rate schedules GSD, MGT-LV, GT-LV and GT-3A)</a:t>
            </a:r>
            <a:r>
              <a:rPr lang="en-US" b="1" dirty="0">
                <a:solidFill>
                  <a:srgbClr val="FF0000"/>
                </a:solidFill>
              </a:rPr>
              <a:t> </a:t>
            </a:r>
            <a:r>
              <a:rPr lang="en-US" dirty="0"/>
              <a:t>are established through a single solicitation approximately </a:t>
            </a:r>
            <a:r>
              <a:rPr lang="en-US" b="1" dirty="0">
                <a:solidFill>
                  <a:srgbClr val="FF0000"/>
                </a:solidFill>
              </a:rPr>
              <a:t>6 months </a:t>
            </a:r>
            <a:r>
              <a:rPr lang="en-US" dirty="0"/>
              <a:t>prior to start of each PJM Delivery Year.  </a:t>
            </a:r>
          </a:p>
        </p:txBody>
      </p:sp>
      <p:sp>
        <p:nvSpPr>
          <p:cNvPr id="4" name="Slide Number Placeholder 3"/>
          <p:cNvSpPr>
            <a:spLocks noGrp="1"/>
          </p:cNvSpPr>
          <p:nvPr>
            <p:ph type="sldNum" sz="quarter" idx="12"/>
          </p:nvPr>
        </p:nvSpPr>
        <p:spPr/>
        <p:txBody>
          <a:bodyPr/>
          <a:lstStyle/>
          <a:p>
            <a:fld id="{3D141511-ACE6-4326-AFD5-FF3CFC6D201E}" type="slidenum">
              <a:rPr lang="en-US">
                <a:solidFill>
                  <a:prstClr val="black">
                    <a:tint val="75000"/>
                  </a:prstClr>
                </a:solidFill>
                <a:latin typeface="Calibri"/>
              </a:rPr>
              <a:pPr/>
              <a:t>4</a:t>
            </a:fld>
            <a:endParaRPr lang="en-US" dirty="0">
              <a:solidFill>
                <a:prstClr val="black">
                  <a:tint val="75000"/>
                </a:prstClr>
              </a:solidFill>
              <a:latin typeface="Calibri"/>
            </a:endParaRPr>
          </a:p>
        </p:txBody>
      </p:sp>
      <p:sp>
        <p:nvSpPr>
          <p:cNvPr id="5" name="Date Placeholder 4"/>
          <p:cNvSpPr>
            <a:spLocks noGrp="1"/>
          </p:cNvSpPr>
          <p:nvPr>
            <p:ph type="dt" sz="half" idx="10"/>
          </p:nvPr>
        </p:nvSpPr>
        <p:spPr/>
        <p:txBody>
          <a:bodyPr/>
          <a:lstStyle/>
          <a:p>
            <a:r>
              <a:rPr lang="en-US" dirty="0">
                <a:solidFill>
                  <a:prstClr val="black"/>
                </a:solidFill>
                <a:latin typeface="Calibri"/>
              </a:rPr>
              <a:t>October 27, 2022</a:t>
            </a:r>
          </a:p>
        </p:txBody>
      </p:sp>
    </p:spTree>
    <p:extLst>
      <p:ext uri="{BB962C8B-B14F-4D97-AF65-F5344CB8AC3E}">
        <p14:creationId xmlns:p14="http://schemas.microsoft.com/office/powerpoint/2010/main" val="1457871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8229600" cy="1554162"/>
          </a:xfrm>
        </p:spPr>
        <p:txBody>
          <a:bodyPr>
            <a:normAutofit fontScale="90000"/>
          </a:bodyPr>
          <a:lstStyle/>
          <a:p>
            <a:r>
              <a:rPr lang="en-US" sz="3600" b="1" dirty="0">
                <a:solidFill>
                  <a:srgbClr val="0070C0"/>
                </a:solidFill>
              </a:rPr>
              <a:t>DC Standard Offer Service</a:t>
            </a:r>
            <a:br>
              <a:rPr lang="en-US" sz="3600" b="1" dirty="0">
                <a:solidFill>
                  <a:srgbClr val="0070C0"/>
                </a:solidFill>
              </a:rPr>
            </a:br>
            <a:r>
              <a:rPr lang="en-US" sz="2700" b="1" dirty="0"/>
              <a:t>Procurement Schedule</a:t>
            </a:r>
            <a:br>
              <a:rPr lang="en-US" sz="2700" b="1" dirty="0"/>
            </a:br>
            <a:r>
              <a:rPr lang="en-US" sz="2200" b="1" i="1" dirty="0"/>
              <a:t>For Demand-Metered Commercial Classes </a:t>
            </a:r>
            <a:br>
              <a:rPr lang="en-US" sz="2200" b="1" i="1" dirty="0"/>
            </a:br>
            <a:r>
              <a:rPr lang="en-US" sz="2200" b="1" i="1" dirty="0">
                <a:solidFill>
                  <a:srgbClr val="FF0000"/>
                </a:solidFill>
              </a:rPr>
              <a:t>(Rate schedules GSD, MGT-LV, GT-LV and GT-3A)</a:t>
            </a:r>
            <a:endParaRPr lang="en-US" sz="2200" dirty="0"/>
          </a:p>
        </p:txBody>
      </p:sp>
      <p:pic>
        <p:nvPicPr>
          <p:cNvPr id="5" name="Content Placeholder 4"/>
          <p:cNvPicPr>
            <a:picLocks noGrp="1" noChangeAspect="1"/>
          </p:cNvPicPr>
          <p:nvPr>
            <p:ph idx="1"/>
          </p:nvPr>
        </p:nvPicPr>
        <p:blipFill>
          <a:blip r:embed="rId2"/>
          <a:stretch>
            <a:fillRect/>
          </a:stretch>
        </p:blipFill>
        <p:spPr>
          <a:xfrm>
            <a:off x="2057400" y="2362201"/>
            <a:ext cx="8023558" cy="3312181"/>
          </a:xfrm>
          <a:prstGeom prst="rect">
            <a:avLst/>
          </a:prstGeom>
        </p:spPr>
      </p:pic>
      <p:sp>
        <p:nvSpPr>
          <p:cNvPr id="4" name="Slide Number Placeholder 3"/>
          <p:cNvSpPr>
            <a:spLocks noGrp="1"/>
          </p:cNvSpPr>
          <p:nvPr>
            <p:ph type="sldNum" sz="quarter" idx="12"/>
          </p:nvPr>
        </p:nvSpPr>
        <p:spPr/>
        <p:txBody>
          <a:bodyPr/>
          <a:lstStyle/>
          <a:p>
            <a:fld id="{3D141511-ACE6-4326-AFD5-FF3CFC6D201E}" type="slidenum">
              <a:rPr lang="en-US">
                <a:solidFill>
                  <a:prstClr val="black">
                    <a:tint val="75000"/>
                  </a:prstClr>
                </a:solidFill>
                <a:latin typeface="Calibri"/>
              </a:rPr>
              <a:pPr/>
              <a:t>5</a:t>
            </a:fld>
            <a:endParaRPr lang="en-US">
              <a:solidFill>
                <a:prstClr val="black">
                  <a:tint val="75000"/>
                </a:prstClr>
              </a:solidFill>
              <a:latin typeface="Calibri"/>
            </a:endParaRPr>
          </a:p>
        </p:txBody>
      </p:sp>
      <p:sp>
        <p:nvSpPr>
          <p:cNvPr id="3" name="Date Placeholder 2"/>
          <p:cNvSpPr>
            <a:spLocks noGrp="1"/>
          </p:cNvSpPr>
          <p:nvPr>
            <p:ph type="dt" sz="half" idx="10"/>
          </p:nvPr>
        </p:nvSpPr>
        <p:spPr/>
        <p:txBody>
          <a:bodyPr/>
          <a:lstStyle/>
          <a:p>
            <a:r>
              <a:rPr lang="en-US" dirty="0">
                <a:solidFill>
                  <a:prstClr val="black"/>
                </a:solidFill>
                <a:latin typeface="Calibri"/>
              </a:rPr>
              <a:t>October 27, 2022</a:t>
            </a:r>
          </a:p>
        </p:txBody>
      </p:sp>
    </p:spTree>
    <p:extLst>
      <p:ext uri="{BB962C8B-B14F-4D97-AF65-F5344CB8AC3E}">
        <p14:creationId xmlns:p14="http://schemas.microsoft.com/office/powerpoint/2010/main" val="2704533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57200"/>
            <a:ext cx="8153400" cy="1371600"/>
          </a:xfrm>
        </p:spPr>
        <p:txBody>
          <a:bodyPr>
            <a:normAutofit fontScale="90000"/>
          </a:bodyPr>
          <a:lstStyle/>
          <a:p>
            <a:r>
              <a:rPr lang="en-US" sz="3600" b="1" dirty="0">
                <a:solidFill>
                  <a:srgbClr val="0070C0"/>
                </a:solidFill>
              </a:rPr>
              <a:t>DC Standard Offer Service</a:t>
            </a:r>
            <a:br>
              <a:rPr lang="en-US" sz="3600" b="1" dirty="0">
                <a:solidFill>
                  <a:srgbClr val="0070C0"/>
                </a:solidFill>
              </a:rPr>
            </a:br>
            <a:r>
              <a:rPr lang="en-US" sz="2700" b="1" dirty="0"/>
              <a:t>Procurement Schedule</a:t>
            </a:r>
            <a:br>
              <a:rPr lang="en-US" sz="2700" b="1" dirty="0"/>
            </a:br>
            <a:r>
              <a:rPr lang="en-US" sz="2800" b="1" i="1" dirty="0">
                <a:solidFill>
                  <a:srgbClr val="0070C0"/>
                </a:solidFill>
              </a:rPr>
              <a:t>For Residential, </a:t>
            </a:r>
            <a:r>
              <a:rPr lang="en-US" sz="2800" b="1" i="1" dirty="0">
                <a:solidFill>
                  <a:srgbClr val="FF0000"/>
                </a:solidFill>
              </a:rPr>
              <a:t>MMA </a:t>
            </a:r>
            <a:r>
              <a:rPr lang="en-US" sz="2800" b="1" i="1" dirty="0">
                <a:solidFill>
                  <a:srgbClr val="0070C0"/>
                </a:solidFill>
              </a:rPr>
              <a:t>and</a:t>
            </a:r>
            <a:r>
              <a:rPr lang="en-US" sz="2800" b="1" i="1" dirty="0">
                <a:solidFill>
                  <a:srgbClr val="FF0000"/>
                </a:solidFill>
              </a:rPr>
              <a:t> Small Commercial </a:t>
            </a:r>
            <a:r>
              <a:rPr lang="en-US" sz="2800" b="1" i="1" dirty="0">
                <a:solidFill>
                  <a:srgbClr val="0070C0"/>
                </a:solidFill>
              </a:rPr>
              <a:t>Classes</a:t>
            </a:r>
            <a:endParaRPr lang="en-US" sz="2700" i="1" dirty="0">
              <a:solidFill>
                <a:srgbClr val="0070C0"/>
              </a:solidFill>
            </a:endParaRPr>
          </a:p>
        </p:txBody>
      </p:sp>
      <p:pic>
        <p:nvPicPr>
          <p:cNvPr id="6" name="Content Placeholder 5"/>
          <p:cNvPicPr>
            <a:picLocks noGrp="1" noChangeAspect="1"/>
          </p:cNvPicPr>
          <p:nvPr>
            <p:ph idx="1"/>
          </p:nvPr>
        </p:nvPicPr>
        <p:blipFill>
          <a:blip r:embed="rId2"/>
          <a:stretch>
            <a:fillRect/>
          </a:stretch>
        </p:blipFill>
        <p:spPr>
          <a:xfrm>
            <a:off x="2002769" y="1981201"/>
            <a:ext cx="8201888" cy="3200399"/>
          </a:xfrm>
          <a:prstGeom prst="rect">
            <a:avLst/>
          </a:prstGeom>
        </p:spPr>
      </p:pic>
      <p:sp>
        <p:nvSpPr>
          <p:cNvPr id="4" name="Slide Number Placeholder 3"/>
          <p:cNvSpPr>
            <a:spLocks noGrp="1"/>
          </p:cNvSpPr>
          <p:nvPr>
            <p:ph type="sldNum" sz="quarter" idx="12"/>
          </p:nvPr>
        </p:nvSpPr>
        <p:spPr/>
        <p:txBody>
          <a:bodyPr/>
          <a:lstStyle/>
          <a:p>
            <a:fld id="{3D141511-ACE6-4326-AFD5-FF3CFC6D201E}" type="slidenum">
              <a:rPr lang="en-US">
                <a:solidFill>
                  <a:prstClr val="black">
                    <a:tint val="75000"/>
                  </a:prstClr>
                </a:solidFill>
                <a:latin typeface="Calibri"/>
              </a:rPr>
              <a:pPr/>
              <a:t>6</a:t>
            </a:fld>
            <a:endParaRPr lang="en-US">
              <a:solidFill>
                <a:prstClr val="black">
                  <a:tint val="75000"/>
                </a:prstClr>
              </a:solidFill>
              <a:latin typeface="Calibri"/>
            </a:endParaRPr>
          </a:p>
        </p:txBody>
      </p:sp>
      <p:sp>
        <p:nvSpPr>
          <p:cNvPr id="3" name="Date Placeholder 2"/>
          <p:cNvSpPr>
            <a:spLocks noGrp="1"/>
          </p:cNvSpPr>
          <p:nvPr>
            <p:ph type="dt" sz="half" idx="10"/>
          </p:nvPr>
        </p:nvSpPr>
        <p:spPr/>
        <p:txBody>
          <a:bodyPr/>
          <a:lstStyle/>
          <a:p>
            <a:r>
              <a:rPr lang="en-US" dirty="0">
                <a:solidFill>
                  <a:prstClr val="black"/>
                </a:solidFill>
                <a:latin typeface="Calibri"/>
              </a:rPr>
              <a:t>October 27, 2022</a:t>
            </a:r>
          </a:p>
        </p:txBody>
      </p:sp>
    </p:spTree>
    <p:extLst>
      <p:ext uri="{BB962C8B-B14F-4D97-AF65-F5344CB8AC3E}">
        <p14:creationId xmlns:p14="http://schemas.microsoft.com/office/powerpoint/2010/main" val="4031150064"/>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rgbClr val="FFFF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493</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1_Office Theme</vt:lpstr>
      <vt:lpstr>MD SOS Procurement Schedule (For Demand Metered Commercial)</vt:lpstr>
      <vt:lpstr>Pepco MD SOS Rate Increase</vt:lpstr>
      <vt:lpstr>BGE SOS Rate Increase</vt:lpstr>
      <vt:lpstr>DC SOS Procurement</vt:lpstr>
      <vt:lpstr>DC Standard Offer Service Procurement Schedule For Demand-Metered Commercial Classes  (Rate schedules GSD, MGT-LV, GT-LV and GT-3A)</vt:lpstr>
      <vt:lpstr>DC Standard Offer Service Procurement Schedule For Residential, MMA and Small Commercial Classes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 SOS Procurement Schedule (For Demand Metered Commercial)</dc:title>
  <dc:creator>Kreller, April P:(Constellation)</dc:creator>
  <cp:lastModifiedBy>Kevin Carey</cp:lastModifiedBy>
  <cp:revision>2</cp:revision>
  <cp:lastPrinted>2022-10-27T13:28:15Z</cp:lastPrinted>
  <dcterms:created xsi:type="dcterms:W3CDTF">2022-10-27T13:15:18Z</dcterms:created>
  <dcterms:modified xsi:type="dcterms:W3CDTF">2022-10-27T13:34:12Z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fe1a8d7-e404-4561-a6ce-09441972395c_Enabled">
    <vt:lpwstr>true</vt:lpwstr>
  </property>
  <property fmtid="{D5CDD505-2E9C-101B-9397-08002B2CF9AE}" pid="3" name="MSIP_Label_dfe1a8d7-e404-4561-a6ce-09441972395c_SetDate">
    <vt:lpwstr>2022-10-27T13:15:18Z</vt:lpwstr>
  </property>
  <property fmtid="{D5CDD505-2E9C-101B-9397-08002B2CF9AE}" pid="4" name="MSIP_Label_dfe1a8d7-e404-4561-a6ce-09441972395c_Method">
    <vt:lpwstr>Standard</vt:lpwstr>
  </property>
  <property fmtid="{D5CDD505-2E9C-101B-9397-08002B2CF9AE}" pid="5" name="MSIP_Label_dfe1a8d7-e404-4561-a6ce-09441972395c_Name">
    <vt:lpwstr>Company Confidential Information</vt:lpwstr>
  </property>
  <property fmtid="{D5CDD505-2E9C-101B-9397-08002B2CF9AE}" pid="6" name="MSIP_Label_dfe1a8d7-e404-4561-a6ce-09441972395c_SiteId">
    <vt:lpwstr>d8fb9c07-c19e-4e8c-a1cb-717cd3cf8ffe</vt:lpwstr>
  </property>
  <property fmtid="{D5CDD505-2E9C-101B-9397-08002B2CF9AE}" pid="7" name="MSIP_Label_dfe1a8d7-e404-4561-a6ce-09441972395c_ActionId">
    <vt:lpwstr>cfd48f2a-8192-4edf-a842-1771f2cf4a69</vt:lpwstr>
  </property>
  <property fmtid="{D5CDD505-2E9C-101B-9397-08002B2CF9AE}" pid="8" name="MSIP_Label_dfe1a8d7-e404-4561-a6ce-09441972395c_ContentBits">
    <vt:lpwstr>0</vt:lpwstr>
  </property>
</Properties>
</file>